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5" r:id="rId4"/>
  </p:sldMasterIdLst>
  <p:notesMasterIdLst>
    <p:notesMasterId r:id="rId20"/>
  </p:notesMasterIdLst>
  <p:handoutMasterIdLst>
    <p:handoutMasterId r:id="rId21"/>
  </p:handoutMasterIdLst>
  <p:sldIdLst>
    <p:sldId id="5067" r:id="rId5"/>
    <p:sldId id="5042" r:id="rId6"/>
    <p:sldId id="538" r:id="rId7"/>
    <p:sldId id="5086" r:id="rId8"/>
    <p:sldId id="5087" r:id="rId9"/>
    <p:sldId id="4431" r:id="rId10"/>
    <p:sldId id="5081" r:id="rId11"/>
    <p:sldId id="4999" r:id="rId12"/>
    <p:sldId id="5082" r:id="rId13"/>
    <p:sldId id="5073" r:id="rId14"/>
    <p:sldId id="5079" r:id="rId15"/>
    <p:sldId id="5078" r:id="rId16"/>
    <p:sldId id="5080" r:id="rId17"/>
    <p:sldId id="5063" r:id="rId18"/>
    <p:sldId id="5088"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na Bailey" initials="TB" lastIdx="2" clrIdx="0">
    <p:extLst>
      <p:ext uri="{19B8F6BF-5375-455C-9EA6-DF929625EA0E}">
        <p15:presenceInfo xmlns:p15="http://schemas.microsoft.com/office/powerpoint/2012/main" userId="S::tina.bailey@atriohp.com::4b92ef85-b92c-49ff-b3bb-fe23ab4631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02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B0EB97-5DEC-F240-BD86-324B03A59E0E}" v="8" dt="2025-05-28T14:52:19.315"/>
    <p1510:client id="{F81CC661-4F7F-EA98-451B-1686A21410E7}" v="126" dt="2025-05-27T18:05:53.7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34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8FCB0A-6814-1949-B27F-DD9C85151764}" type="datetimeFigureOut">
              <a:rPr lang="en-US" smtClean="0"/>
              <a:t>9/24/2025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66562B-BA8D-564A-AC31-32152DE09136}" type="slidenum">
              <a:rPr lang="en-US" smtClean="0"/>
              <a:t>‹#›</a:t>
            </a:fld>
            <a:endParaRPr lang="en-US"/>
          </a:p>
        </p:txBody>
      </p:sp>
    </p:spTree>
    <p:extLst>
      <p:ext uri="{BB962C8B-B14F-4D97-AF65-F5344CB8AC3E}">
        <p14:creationId xmlns:p14="http://schemas.microsoft.com/office/powerpoint/2010/main" val="20803887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31BCE-4411-4C4E-8981-9211C3DA57BC}" type="datetimeFigureOut">
              <a:rPr lang="en-US" smtClean="0"/>
              <a:t>9/24/2025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B5413-E55B-AA49-AC33-BE70E5AB3779}" type="slidenum">
              <a:rPr lang="en-US" smtClean="0"/>
              <a:t>‹#›</a:t>
            </a:fld>
            <a:endParaRPr lang="en-US"/>
          </a:p>
        </p:txBody>
      </p:sp>
    </p:spTree>
    <p:extLst>
      <p:ext uri="{BB962C8B-B14F-4D97-AF65-F5344CB8AC3E}">
        <p14:creationId xmlns:p14="http://schemas.microsoft.com/office/powerpoint/2010/main" val="35348475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mailto:Compliance@atriohp.com"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7" name="Picture Placeholder 11" descr="A picture containing sky, outdoor, scene, way&#10;&#10;Description automatically generated">
            <a:extLst>
              <a:ext uri="{FF2B5EF4-FFF2-40B4-BE49-F238E27FC236}">
                <a16:creationId xmlns:a16="http://schemas.microsoft.com/office/drawing/2014/main" id="{452C9752-0926-8241-81B4-02711281D6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 y="0"/>
            <a:ext cx="9143983" cy="5143500"/>
          </a:xfrm>
          <a:prstGeom prst="rect">
            <a:avLst/>
          </a:prstGeom>
        </p:spPr>
      </p:pic>
      <p:sp>
        <p:nvSpPr>
          <p:cNvPr id="10" name="TextBox 9">
            <a:extLst>
              <a:ext uri="{FF2B5EF4-FFF2-40B4-BE49-F238E27FC236}">
                <a16:creationId xmlns:a16="http://schemas.microsoft.com/office/drawing/2014/main" id="{6890BFAA-9D06-D44E-9611-42F73053C9E9}"/>
              </a:ext>
            </a:extLst>
          </p:cNvPr>
          <p:cNvSpPr txBox="1"/>
          <p:nvPr userDrawn="1"/>
        </p:nvSpPr>
        <p:spPr>
          <a:xfrm>
            <a:off x="7255112" y="4770212"/>
            <a:ext cx="2380284" cy="196208"/>
          </a:xfrm>
          <a:prstGeom prst="rect">
            <a:avLst/>
          </a:prstGeom>
          <a:noFill/>
        </p:spPr>
        <p:txBody>
          <a:bodyPr wrap="square" rtlCol="0">
            <a:spAutoFit/>
          </a:bodyPr>
          <a:lstStyle/>
          <a:p>
            <a:pPr defTabSz="685800"/>
            <a:r>
              <a:rPr lang="en-US" sz="675">
                <a:solidFill>
                  <a:srgbClr val="FFFFFF"/>
                </a:solidFill>
                <a:latin typeface="Nunito SemiBold" panose="00000700000000000000" pitchFamily="2" charset="0"/>
              </a:rPr>
              <a:t>Confidential – </a:t>
            </a:r>
            <a:r>
              <a:rPr lang="en-US" sz="675">
                <a:solidFill>
                  <a:srgbClr val="FFFFFF"/>
                </a:solidFill>
                <a:latin typeface="Nunito Light" panose="00000400000000000000" pitchFamily="2" charset="0"/>
              </a:rPr>
              <a:t>Not Intended for Distribution</a:t>
            </a:r>
          </a:p>
        </p:txBody>
      </p:sp>
      <p:sp>
        <p:nvSpPr>
          <p:cNvPr id="15" name="Text Placeholder 14">
            <a:extLst>
              <a:ext uri="{FF2B5EF4-FFF2-40B4-BE49-F238E27FC236}">
                <a16:creationId xmlns:a16="http://schemas.microsoft.com/office/drawing/2014/main" id="{C717884B-F6E8-D14D-8589-C6179DAAB89C}"/>
              </a:ext>
            </a:extLst>
          </p:cNvPr>
          <p:cNvSpPr>
            <a:spLocks noGrp="1"/>
          </p:cNvSpPr>
          <p:nvPr>
            <p:ph type="body" sz="quarter" idx="10" hasCustomPrompt="1"/>
          </p:nvPr>
        </p:nvSpPr>
        <p:spPr>
          <a:xfrm>
            <a:off x="3429000" y="4391410"/>
            <a:ext cx="1905000" cy="371475"/>
          </a:xfrm>
          <a:prstGeom prst="rect">
            <a:avLst/>
          </a:prstGeom>
        </p:spPr>
        <p:txBody>
          <a:bodyPr lIns="0" tIns="0" rIns="0" bIns="0"/>
          <a:lstStyle>
            <a:lvl1pPr marL="0" indent="0" algn="l">
              <a:buNone/>
              <a:defRPr sz="1400" b="0" i="0">
                <a:solidFill>
                  <a:schemeClr val="bg1"/>
                </a:solidFill>
                <a:latin typeface="Nunito" pitchFamily="2" charset="77"/>
                <a:ea typeface="Open Sans" panose="020B0606030504020204" pitchFamily="34" charset="0"/>
                <a:cs typeface="Open Sans" panose="020B0606030504020204" pitchFamily="34" charset="0"/>
              </a:defRPr>
            </a:lvl1pPr>
          </a:lstStyle>
          <a:p>
            <a:pPr lvl="0"/>
            <a:r>
              <a:rPr lang="en-US"/>
              <a:t>Month 24, 2022</a:t>
            </a:r>
          </a:p>
        </p:txBody>
      </p:sp>
      <p:sp>
        <p:nvSpPr>
          <p:cNvPr id="16" name="Text Placeholder 14">
            <a:extLst>
              <a:ext uri="{FF2B5EF4-FFF2-40B4-BE49-F238E27FC236}">
                <a16:creationId xmlns:a16="http://schemas.microsoft.com/office/drawing/2014/main" id="{5CC85623-249B-0F40-B1D7-648672D6C17B}"/>
              </a:ext>
            </a:extLst>
          </p:cNvPr>
          <p:cNvSpPr>
            <a:spLocks noGrp="1"/>
          </p:cNvSpPr>
          <p:nvPr>
            <p:ph type="body" sz="quarter" idx="11" hasCustomPrompt="1"/>
          </p:nvPr>
        </p:nvSpPr>
        <p:spPr>
          <a:xfrm>
            <a:off x="3423138" y="1200150"/>
            <a:ext cx="5111262" cy="2438400"/>
          </a:xfrm>
          <a:prstGeom prst="rect">
            <a:avLst/>
          </a:prstGeom>
        </p:spPr>
        <p:txBody>
          <a:bodyPr lIns="0" tIns="0" rIns="0" bIns="0"/>
          <a:lstStyle>
            <a:lvl1pPr marL="0" indent="0">
              <a:lnSpc>
                <a:spcPct val="100000"/>
              </a:lnSpc>
              <a:buNone/>
              <a:defRPr sz="8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Edit</a:t>
            </a:r>
            <a:br>
              <a:rPr lang="en-US"/>
            </a:br>
            <a:r>
              <a:rPr lang="en-US"/>
              <a:t>Headline</a:t>
            </a:r>
          </a:p>
        </p:txBody>
      </p:sp>
      <p:pic>
        <p:nvPicPr>
          <p:cNvPr id="8" name="Picture 7" descr="A picture containing text, sign&#10;&#10;Description automatically generated">
            <a:extLst>
              <a:ext uri="{FF2B5EF4-FFF2-40B4-BE49-F238E27FC236}">
                <a16:creationId xmlns:a16="http://schemas.microsoft.com/office/drawing/2014/main" id="{9F1F1226-ABA2-F84C-85BB-19E4988ED5FB}"/>
              </a:ext>
            </a:extLst>
          </p:cNvPr>
          <p:cNvPicPr>
            <a:picLocks noChangeAspect="1"/>
          </p:cNvPicPr>
          <p:nvPr userDrawn="1"/>
        </p:nvPicPr>
        <p:blipFill>
          <a:blip r:embed="rId3"/>
          <a:stretch>
            <a:fillRect/>
          </a:stretch>
        </p:blipFill>
        <p:spPr>
          <a:xfrm>
            <a:off x="708732" y="1840126"/>
            <a:ext cx="1991382" cy="1158448"/>
          </a:xfrm>
          <a:prstGeom prst="rect">
            <a:avLst/>
          </a:prstGeom>
        </p:spPr>
      </p:pic>
    </p:spTree>
    <p:extLst>
      <p:ext uri="{BB962C8B-B14F-4D97-AF65-F5344CB8AC3E}">
        <p14:creationId xmlns:p14="http://schemas.microsoft.com/office/powerpoint/2010/main" val="84696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1BD735-0130-FE40-B07A-16A36299ADCF}"/>
              </a:ext>
            </a:extLst>
          </p:cNvPr>
          <p:cNvSpPr>
            <a:spLocks noGrp="1"/>
          </p:cNvSpPr>
          <p:nvPr>
            <p:ph type="sldNum" sz="quarter" idx="4294967295"/>
          </p:nvPr>
        </p:nvSpPr>
        <p:spPr>
          <a:xfrm>
            <a:off x="7010400" y="4767263"/>
            <a:ext cx="2133600" cy="27463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86383-8D6A-4AC9-9ACC-1035AF233B0C}" type="slidenum">
              <a:rPr kumimoji="0" lang="en-US" sz="11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48EE3FB2-DE96-2B40-BC49-984BB7250714}"/>
              </a:ext>
            </a:extLst>
          </p:cNvPr>
          <p:cNvSpPr/>
          <p:nvPr userDrawn="1"/>
        </p:nvSpPr>
        <p:spPr>
          <a:xfrm>
            <a:off x="0" y="4767263"/>
            <a:ext cx="9144000" cy="381000"/>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Picture 3" descr="Shape, rectangle&#10;&#10;Description automatically generated">
            <a:extLst>
              <a:ext uri="{FF2B5EF4-FFF2-40B4-BE49-F238E27FC236}">
                <a16:creationId xmlns:a16="http://schemas.microsoft.com/office/drawing/2014/main" id="{2C9DC38D-BE9A-E74D-8702-15B3590B78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379664"/>
            <a:ext cx="7632970" cy="527863"/>
          </a:xfrm>
          <a:prstGeom prst="rect">
            <a:avLst/>
          </a:prstGeom>
        </p:spPr>
      </p:pic>
      <p:pic>
        <p:nvPicPr>
          <p:cNvPr id="5" name="Picture 4" descr="A picture containing text, sign&#10;&#10;Description automatically generated">
            <a:extLst>
              <a:ext uri="{FF2B5EF4-FFF2-40B4-BE49-F238E27FC236}">
                <a16:creationId xmlns:a16="http://schemas.microsoft.com/office/drawing/2014/main" id="{E16295B4-D6ED-344F-9A3A-B9B9A46D02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40255" y="386664"/>
            <a:ext cx="994145" cy="578324"/>
          </a:xfrm>
          <a:prstGeom prst="rect">
            <a:avLst/>
          </a:prstGeom>
        </p:spPr>
      </p:pic>
      <p:sp>
        <p:nvSpPr>
          <p:cNvPr id="8" name="Title 1">
            <a:extLst>
              <a:ext uri="{FF2B5EF4-FFF2-40B4-BE49-F238E27FC236}">
                <a16:creationId xmlns:a16="http://schemas.microsoft.com/office/drawing/2014/main" id="{8084C43E-C3B0-8A4B-8B51-4B4A1BB382AA}"/>
              </a:ext>
            </a:extLst>
          </p:cNvPr>
          <p:cNvSpPr txBox="1">
            <a:spLocks/>
          </p:cNvSpPr>
          <p:nvPr userDrawn="1"/>
        </p:nvSpPr>
        <p:spPr>
          <a:xfrm>
            <a:off x="6093337" y="4800568"/>
            <a:ext cx="3053326" cy="31439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lang="en-US" sz="4400" b="0" kern="1200" cap="all" dirty="0">
                <a:solidFill>
                  <a:srgbClr val="202020"/>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Value.  Compassion.  Service.</a:t>
            </a:r>
            <a:endParaRPr kumimoji="0" lang="en-US" sz="1400" b="1" i="0" u="none" strike="noStrike" kern="1200" cap="all" spc="0" normalizeH="0" baseline="0" noProof="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9" name="TextBox 8">
            <a:extLst>
              <a:ext uri="{FF2B5EF4-FFF2-40B4-BE49-F238E27FC236}">
                <a16:creationId xmlns:a16="http://schemas.microsoft.com/office/drawing/2014/main" id="{8CBD0B53-CDCC-F440-A9C1-233D0E0CD40E}"/>
              </a:ext>
            </a:extLst>
          </p:cNvPr>
          <p:cNvSpPr txBox="1"/>
          <p:nvPr userDrawn="1"/>
        </p:nvSpPr>
        <p:spPr>
          <a:xfrm>
            <a:off x="341641" y="4879252"/>
            <a:ext cx="2380284" cy="196208"/>
          </a:xfrm>
          <a:prstGeom prst="rect">
            <a:avLst/>
          </a:prstGeom>
          <a:noFill/>
        </p:spPr>
        <p:txBody>
          <a:bodyPr wrap="square" rtlCol="0">
            <a:spAutoFit/>
          </a:bodyPr>
          <a:lstStyle/>
          <a:p>
            <a:pPr defTabSz="685800"/>
            <a:r>
              <a:rPr lang="en-US" sz="675">
                <a:solidFill>
                  <a:prstClr val="white"/>
                </a:solidFill>
                <a:latin typeface="Nunito SemiBold" panose="00000700000000000000" pitchFamily="2" charset="0"/>
              </a:rPr>
              <a:t>Confidential – </a:t>
            </a:r>
            <a:r>
              <a:rPr lang="en-US" sz="675">
                <a:solidFill>
                  <a:prstClr val="white"/>
                </a:solidFill>
                <a:latin typeface="Nunito Light" panose="00000400000000000000" pitchFamily="2" charset="0"/>
              </a:rPr>
              <a:t>Not Intended for Distribution</a:t>
            </a:r>
          </a:p>
        </p:txBody>
      </p:sp>
      <p:sp>
        <p:nvSpPr>
          <p:cNvPr id="12" name="Text Placeholder 14">
            <a:extLst>
              <a:ext uri="{FF2B5EF4-FFF2-40B4-BE49-F238E27FC236}">
                <a16:creationId xmlns:a16="http://schemas.microsoft.com/office/drawing/2014/main" id="{2B732B2C-2BC6-6449-A12D-95867B66670E}"/>
              </a:ext>
            </a:extLst>
          </p:cNvPr>
          <p:cNvSpPr>
            <a:spLocks noGrp="1"/>
          </p:cNvSpPr>
          <p:nvPr>
            <p:ph type="body" sz="quarter" idx="11" hasCustomPrompt="1"/>
          </p:nvPr>
        </p:nvSpPr>
        <p:spPr>
          <a:xfrm>
            <a:off x="1318222" y="450190"/>
            <a:ext cx="5111262" cy="381000"/>
          </a:xfrm>
          <a:prstGeom prst="rect">
            <a:avLst/>
          </a:prstGeom>
        </p:spPr>
        <p:txBody>
          <a:bodyPr lIns="0" tIns="0" rIns="0" bIns="0"/>
          <a:lstStyle>
            <a:lvl1pPr marL="0" indent="0">
              <a:lnSpc>
                <a:spcPct val="100000"/>
              </a:lnSpc>
              <a:buNone/>
              <a:defRPr sz="2800" b="0" i="0">
                <a:solidFill>
                  <a:schemeClr val="bg1"/>
                </a:solidFill>
                <a:latin typeface="Nunito" pitchFamily="2" charset="77"/>
                <a:ea typeface="Open Sans" panose="020B0606030504020204" pitchFamily="34" charset="0"/>
                <a:cs typeface="Open Sans" panose="020B0606030504020204" pitchFamily="34" charset="0"/>
              </a:defRPr>
            </a:lvl1pPr>
          </a:lstStyle>
          <a:p>
            <a:pPr lvl="0"/>
            <a:r>
              <a:rPr lang="en-US"/>
              <a:t>Edit Headline</a:t>
            </a:r>
          </a:p>
        </p:txBody>
      </p:sp>
    </p:spTree>
    <p:extLst>
      <p:ext uri="{BB962C8B-B14F-4D97-AF65-F5344CB8AC3E}">
        <p14:creationId xmlns:p14="http://schemas.microsoft.com/office/powerpoint/2010/main" val="1765411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ing Agenda">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A8CE669-9A69-8649-8882-4C78452D1CA9}"/>
              </a:ext>
            </a:extLst>
          </p:cNvPr>
          <p:cNvGrpSpPr/>
          <p:nvPr userDrawn="1"/>
        </p:nvGrpSpPr>
        <p:grpSpPr>
          <a:xfrm>
            <a:off x="-2" y="0"/>
            <a:ext cx="9144002" cy="5144155"/>
            <a:chOff x="-2" y="0"/>
            <a:chExt cx="12192002" cy="6858873"/>
          </a:xfrm>
        </p:grpSpPr>
        <p:sp>
          <p:nvSpPr>
            <p:cNvPr id="12" name="Rectangle 11">
              <a:extLst>
                <a:ext uri="{FF2B5EF4-FFF2-40B4-BE49-F238E27FC236}">
                  <a16:creationId xmlns:a16="http://schemas.microsoft.com/office/drawing/2014/main" id="{F4CE8036-3465-F24B-8241-C32587660C07}"/>
                </a:ext>
              </a:extLst>
            </p:cNvPr>
            <p:cNvSpPr/>
            <p:nvPr/>
          </p:nvSpPr>
          <p:spPr>
            <a:xfrm>
              <a:off x="0" y="6477873"/>
              <a:ext cx="12192000" cy="381000"/>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 name="TextBox 12">
              <a:extLst>
                <a:ext uri="{FF2B5EF4-FFF2-40B4-BE49-F238E27FC236}">
                  <a16:creationId xmlns:a16="http://schemas.microsoft.com/office/drawing/2014/main" id="{993FB9EB-AD01-5E43-B529-C838AE5F6519}"/>
                </a:ext>
              </a:extLst>
            </p:cNvPr>
            <p:cNvSpPr txBox="1"/>
            <p:nvPr/>
          </p:nvSpPr>
          <p:spPr>
            <a:xfrm>
              <a:off x="435174" y="6537568"/>
              <a:ext cx="3173712" cy="261611"/>
            </a:xfrm>
            <a:prstGeom prst="rect">
              <a:avLst/>
            </a:prstGeom>
            <a:noFill/>
          </p:spPr>
          <p:txBody>
            <a:bodyPr wrap="square" rtlCol="0">
              <a:spAutoFit/>
            </a:bodyPr>
            <a:lstStyle/>
            <a:p>
              <a:pPr defTabSz="685800"/>
              <a:r>
                <a:rPr lang="en-US" sz="675">
                  <a:solidFill>
                    <a:prstClr val="white"/>
                  </a:solidFill>
                  <a:latin typeface="Nunito SemiBold" panose="00000700000000000000" pitchFamily="2" charset="0"/>
                </a:rPr>
                <a:t>Confidential – </a:t>
              </a:r>
              <a:r>
                <a:rPr lang="en-US" sz="675">
                  <a:solidFill>
                    <a:prstClr val="white"/>
                  </a:solidFill>
                  <a:latin typeface="Nunito Light" panose="00000400000000000000" pitchFamily="2" charset="0"/>
                </a:rPr>
                <a:t>Not Intended for Distribution</a:t>
              </a:r>
            </a:p>
          </p:txBody>
        </p:sp>
        <p:pic>
          <p:nvPicPr>
            <p:cNvPr id="14" name="Picture 13" descr="Shape, rectangle&#10;&#10;Description automatically generated">
              <a:extLst>
                <a:ext uri="{FF2B5EF4-FFF2-40B4-BE49-F238E27FC236}">
                  <a16:creationId xmlns:a16="http://schemas.microsoft.com/office/drawing/2014/main" id="{09DD0913-7296-6943-B6F2-8A17F45112E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2" y="0"/>
              <a:ext cx="11331615" cy="739363"/>
            </a:xfrm>
            <a:prstGeom prst="rect">
              <a:avLst/>
            </a:prstGeom>
          </p:spPr>
        </p:pic>
        <p:pic>
          <p:nvPicPr>
            <p:cNvPr id="15" name="Picture 14" descr="A picture containing text, sign&#10;&#10;Description automatically generated">
              <a:extLst>
                <a:ext uri="{FF2B5EF4-FFF2-40B4-BE49-F238E27FC236}">
                  <a16:creationId xmlns:a16="http://schemas.microsoft.com/office/drawing/2014/main" id="{5E9BCB7C-0879-844E-88F5-9E92E0E1A3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74447" y="128837"/>
              <a:ext cx="1142496" cy="664624"/>
            </a:xfrm>
            <a:prstGeom prst="rect">
              <a:avLst/>
            </a:prstGeom>
          </p:spPr>
        </p:pic>
      </p:grpSp>
      <p:sp>
        <p:nvSpPr>
          <p:cNvPr id="17" name="Text Placeholder 14">
            <a:extLst>
              <a:ext uri="{FF2B5EF4-FFF2-40B4-BE49-F238E27FC236}">
                <a16:creationId xmlns:a16="http://schemas.microsoft.com/office/drawing/2014/main" id="{F8B76154-513B-E445-A2F8-8426ECEBC271}"/>
              </a:ext>
            </a:extLst>
          </p:cNvPr>
          <p:cNvSpPr>
            <a:spLocks noGrp="1"/>
          </p:cNvSpPr>
          <p:nvPr>
            <p:ph type="body" sz="quarter" idx="11" hasCustomPrompt="1"/>
          </p:nvPr>
        </p:nvSpPr>
        <p:spPr>
          <a:xfrm>
            <a:off x="871829" y="103688"/>
            <a:ext cx="5111262" cy="381000"/>
          </a:xfrm>
          <a:prstGeom prst="rect">
            <a:avLst/>
          </a:prstGeom>
        </p:spPr>
        <p:txBody>
          <a:bodyPr lIns="0" tIns="0" rIns="0" bIns="0"/>
          <a:lstStyle>
            <a:lvl1pPr marL="0" indent="0">
              <a:lnSpc>
                <a:spcPct val="100000"/>
              </a:lnSpc>
              <a:buNone/>
              <a:defRPr sz="2800" b="0" i="0">
                <a:solidFill>
                  <a:schemeClr val="bg1"/>
                </a:solidFill>
                <a:latin typeface="Nunito" pitchFamily="2" charset="77"/>
                <a:ea typeface="Open Sans" panose="020B0606030504020204" pitchFamily="34" charset="0"/>
                <a:cs typeface="Open Sans" panose="020B0606030504020204" pitchFamily="34" charset="0"/>
              </a:defRPr>
            </a:lvl1pPr>
          </a:lstStyle>
          <a:p>
            <a:pPr lvl="0"/>
            <a:r>
              <a:rPr lang="en-US"/>
              <a:t>Meeting Agenda</a:t>
            </a:r>
          </a:p>
        </p:txBody>
      </p:sp>
      <p:sp>
        <p:nvSpPr>
          <p:cNvPr id="18" name="Text Placeholder 14">
            <a:extLst>
              <a:ext uri="{FF2B5EF4-FFF2-40B4-BE49-F238E27FC236}">
                <a16:creationId xmlns:a16="http://schemas.microsoft.com/office/drawing/2014/main" id="{28C4C60F-69D7-404D-82AD-E156CD36EF00}"/>
              </a:ext>
            </a:extLst>
          </p:cNvPr>
          <p:cNvSpPr>
            <a:spLocks noGrp="1"/>
          </p:cNvSpPr>
          <p:nvPr>
            <p:ph type="body" sz="quarter" idx="12" hasCustomPrompt="1"/>
          </p:nvPr>
        </p:nvSpPr>
        <p:spPr>
          <a:xfrm>
            <a:off x="1562027" y="895350"/>
            <a:ext cx="3581399" cy="3733800"/>
          </a:xfrm>
          <a:prstGeom prst="rect">
            <a:avLst/>
          </a:prstGeom>
        </p:spPr>
        <p:txBody>
          <a:bodyPr lIns="0" tIns="0" rIns="0" bIns="0"/>
          <a:lstStyle>
            <a:lvl1pPr marL="0" indent="0">
              <a:lnSpc>
                <a:spcPct val="150000"/>
              </a:lnSpc>
              <a:spcBef>
                <a:spcPts val="0"/>
              </a:spcBef>
              <a:buClr>
                <a:schemeClr val="accent1"/>
              </a:buClr>
              <a:buSzPct val="100000"/>
              <a:buFontTx/>
              <a:buNone/>
              <a:defRPr sz="1400" b="1" i="0">
                <a:solidFill>
                  <a:schemeClr val="accent1"/>
                </a:solidFill>
                <a:latin typeface="Nunito" pitchFamily="2" charset="77"/>
                <a:ea typeface="Open Sans" panose="020B0606030504020204" pitchFamily="34" charset="0"/>
                <a:cs typeface="Open Sans" panose="020B0606030504020204" pitchFamily="34" charset="0"/>
              </a:defRPr>
            </a:lvl1pPr>
          </a:lstStyle>
          <a:p>
            <a:pPr lvl="0"/>
            <a:r>
              <a:rPr lang="en-US"/>
              <a:t>Topic</a:t>
            </a:r>
          </a:p>
          <a:p>
            <a:pPr lvl="0"/>
            <a:r>
              <a:rPr lang="en-US"/>
              <a:t>Topic</a:t>
            </a:r>
          </a:p>
          <a:p>
            <a:pPr lvl="0"/>
            <a:r>
              <a:rPr lang="en-US"/>
              <a:t>Topic</a:t>
            </a:r>
          </a:p>
          <a:p>
            <a:pPr lvl="0"/>
            <a:r>
              <a:rPr lang="en-US"/>
              <a:t>Topic</a:t>
            </a:r>
          </a:p>
          <a:p>
            <a:pPr lvl="0"/>
            <a:r>
              <a:rPr lang="en-US"/>
              <a:t>Topic</a:t>
            </a:r>
          </a:p>
          <a:p>
            <a:pPr lvl="0"/>
            <a:r>
              <a:rPr lang="en-US"/>
              <a:t>Topic</a:t>
            </a:r>
          </a:p>
          <a:p>
            <a:pPr lvl="0"/>
            <a:r>
              <a:rPr lang="en-US"/>
              <a:t>Topic</a:t>
            </a:r>
          </a:p>
          <a:p>
            <a:pPr lvl="0"/>
            <a:r>
              <a:rPr lang="en-US"/>
              <a:t>Topic</a:t>
            </a:r>
          </a:p>
          <a:p>
            <a:pPr lvl="0"/>
            <a:r>
              <a:rPr lang="en-US"/>
              <a:t>Topic</a:t>
            </a:r>
          </a:p>
          <a:p>
            <a:pPr lvl="0"/>
            <a:r>
              <a:rPr lang="en-US"/>
              <a:t>Topic</a:t>
            </a:r>
          </a:p>
          <a:p>
            <a:pPr lvl="0"/>
            <a:endParaRPr lang="en-US"/>
          </a:p>
        </p:txBody>
      </p:sp>
      <p:sp>
        <p:nvSpPr>
          <p:cNvPr id="19" name="Text Placeholder 14">
            <a:extLst>
              <a:ext uri="{FF2B5EF4-FFF2-40B4-BE49-F238E27FC236}">
                <a16:creationId xmlns:a16="http://schemas.microsoft.com/office/drawing/2014/main" id="{B39C86F8-BC44-D14D-B53D-BF27608BC82B}"/>
              </a:ext>
            </a:extLst>
          </p:cNvPr>
          <p:cNvSpPr>
            <a:spLocks noGrp="1"/>
          </p:cNvSpPr>
          <p:nvPr>
            <p:ph type="body" sz="quarter" idx="13" hasCustomPrompt="1"/>
          </p:nvPr>
        </p:nvSpPr>
        <p:spPr>
          <a:xfrm>
            <a:off x="5198164" y="895350"/>
            <a:ext cx="3581399" cy="3733800"/>
          </a:xfrm>
          <a:prstGeom prst="rect">
            <a:avLst/>
          </a:prstGeom>
        </p:spPr>
        <p:txBody>
          <a:bodyPr lIns="0" tIns="0" rIns="0" bIns="0"/>
          <a:lstStyle>
            <a:lvl1pPr marL="0" indent="0">
              <a:lnSpc>
                <a:spcPct val="150000"/>
              </a:lnSpc>
              <a:spcBef>
                <a:spcPts val="0"/>
              </a:spcBef>
              <a:buClr>
                <a:schemeClr val="accent1"/>
              </a:buClr>
              <a:buSzPct val="100000"/>
              <a:buFontTx/>
              <a:buNone/>
              <a:defRPr sz="1400" b="0" i="0">
                <a:solidFill>
                  <a:srgbClr val="00B050"/>
                </a:solidFill>
                <a:latin typeface="Nunito" pitchFamily="2" charset="77"/>
                <a:ea typeface="Open Sans" panose="020B0606030504020204" pitchFamily="34" charset="0"/>
                <a:cs typeface="Open Sans" panose="020B0606030504020204" pitchFamily="34" charset="0"/>
              </a:defRPr>
            </a:lvl1pPr>
          </a:lstStyle>
          <a:p>
            <a:pPr lvl="0"/>
            <a:r>
              <a:rPr lang="en-US"/>
              <a:t>Time</a:t>
            </a:r>
          </a:p>
          <a:p>
            <a:pPr lvl="0"/>
            <a:r>
              <a:rPr lang="en-US"/>
              <a:t>Time</a:t>
            </a:r>
          </a:p>
          <a:p>
            <a:pPr lvl="0"/>
            <a:r>
              <a:rPr lang="en-US"/>
              <a:t>Time</a:t>
            </a:r>
          </a:p>
          <a:p>
            <a:pPr lvl="0"/>
            <a:r>
              <a:rPr lang="en-US"/>
              <a:t>Time</a:t>
            </a:r>
          </a:p>
          <a:p>
            <a:pPr lvl="0"/>
            <a:r>
              <a:rPr lang="en-US"/>
              <a:t>Time</a:t>
            </a:r>
          </a:p>
          <a:p>
            <a:pPr lvl="0"/>
            <a:r>
              <a:rPr lang="en-US"/>
              <a:t>Time</a:t>
            </a:r>
          </a:p>
          <a:p>
            <a:pPr lvl="0"/>
            <a:r>
              <a:rPr lang="en-US"/>
              <a:t>Time</a:t>
            </a:r>
          </a:p>
          <a:p>
            <a:pPr lvl="0"/>
            <a:r>
              <a:rPr lang="en-US"/>
              <a:t>Time</a:t>
            </a:r>
          </a:p>
          <a:p>
            <a:pPr lvl="0"/>
            <a:r>
              <a:rPr lang="en-US"/>
              <a:t>Time</a:t>
            </a:r>
          </a:p>
          <a:p>
            <a:pPr lvl="0"/>
            <a:r>
              <a:rPr lang="en-US"/>
              <a:t>Time</a:t>
            </a:r>
          </a:p>
          <a:p>
            <a:pPr lvl="0"/>
            <a:endParaRPr lang="en-US"/>
          </a:p>
        </p:txBody>
      </p:sp>
    </p:spTree>
    <p:extLst>
      <p:ext uri="{BB962C8B-B14F-4D97-AF65-F5344CB8AC3E}">
        <p14:creationId xmlns:p14="http://schemas.microsoft.com/office/powerpoint/2010/main" val="1771848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List - with Subhea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E1B143-5599-CC4A-8257-CC9BFEF5F43A}"/>
              </a:ext>
            </a:extLst>
          </p:cNvPr>
          <p:cNvSpPr txBox="1"/>
          <p:nvPr userDrawn="1"/>
        </p:nvSpPr>
        <p:spPr>
          <a:xfrm>
            <a:off x="369353" y="4869637"/>
            <a:ext cx="1785213" cy="170175"/>
          </a:xfrm>
          <a:prstGeom prst="rect">
            <a:avLst/>
          </a:prstGeom>
          <a:noFill/>
        </p:spPr>
        <p:txBody>
          <a:bodyPr wrap="square" rtlCol="0">
            <a:spAutoFit/>
          </a:bodyPr>
          <a:lstStyle/>
          <a:p>
            <a:pPr defTabSz="685800">
              <a:defRPr/>
            </a:pPr>
            <a:r>
              <a:rPr lang="en-US" sz="506">
                <a:solidFill>
                  <a:srgbClr val="005A65"/>
                </a:solidFill>
                <a:latin typeface="Nunito SemiBold" panose="00000700000000000000" pitchFamily="2" charset="0"/>
              </a:rPr>
              <a:t>Confidential – </a:t>
            </a:r>
            <a:r>
              <a:rPr lang="en-US" sz="506">
                <a:solidFill>
                  <a:srgbClr val="005A65"/>
                </a:solidFill>
                <a:latin typeface="Nunito Light" panose="00000400000000000000" pitchFamily="2" charset="0"/>
              </a:rPr>
              <a:t>Not Intended for Distribution</a:t>
            </a:r>
          </a:p>
        </p:txBody>
      </p:sp>
      <p:pic>
        <p:nvPicPr>
          <p:cNvPr id="4" name="Picture 3" descr="Shape, rectangle&#10;&#10;Description automatically generated">
            <a:extLst>
              <a:ext uri="{FF2B5EF4-FFF2-40B4-BE49-F238E27FC236}">
                <a16:creationId xmlns:a16="http://schemas.microsoft.com/office/drawing/2014/main" id="{3B9D1FE6-B0E5-7946-95E1-E7D21181809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
            <a:ext cx="8077203" cy="549312"/>
          </a:xfrm>
          <a:prstGeom prst="rect">
            <a:avLst/>
          </a:prstGeom>
        </p:spPr>
      </p:pic>
      <p:pic>
        <p:nvPicPr>
          <p:cNvPr id="5" name="Picture 4" descr="A picture containing text, sign&#10;&#10;Description automatically generated">
            <a:extLst>
              <a:ext uri="{FF2B5EF4-FFF2-40B4-BE49-F238E27FC236}">
                <a16:creationId xmlns:a16="http://schemas.microsoft.com/office/drawing/2014/main" id="{EF530F50-B3C8-BD4C-A413-EF3068EB71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55837" y="83351"/>
            <a:ext cx="856872" cy="498468"/>
          </a:xfrm>
          <a:prstGeom prst="rect">
            <a:avLst/>
          </a:prstGeom>
        </p:spPr>
      </p:pic>
      <p:sp>
        <p:nvSpPr>
          <p:cNvPr id="6" name="Text Placeholder 14">
            <a:extLst>
              <a:ext uri="{FF2B5EF4-FFF2-40B4-BE49-F238E27FC236}">
                <a16:creationId xmlns:a16="http://schemas.microsoft.com/office/drawing/2014/main" id="{E0595CF6-48E6-834A-A9B4-EE6FADC23DF7}"/>
              </a:ext>
            </a:extLst>
          </p:cNvPr>
          <p:cNvSpPr>
            <a:spLocks noGrp="1"/>
          </p:cNvSpPr>
          <p:nvPr>
            <p:ph type="body" sz="quarter" idx="11" hasCustomPrompt="1"/>
          </p:nvPr>
        </p:nvSpPr>
        <p:spPr>
          <a:xfrm>
            <a:off x="871829" y="103688"/>
            <a:ext cx="5111262" cy="381000"/>
          </a:xfrm>
          <a:prstGeom prst="rect">
            <a:avLst/>
          </a:prstGeom>
        </p:spPr>
        <p:txBody>
          <a:bodyPr lIns="0" tIns="0" rIns="0" bIns="0"/>
          <a:lstStyle>
            <a:lvl1pPr marL="0" indent="0">
              <a:lnSpc>
                <a:spcPct val="100000"/>
              </a:lnSpc>
              <a:buNone/>
              <a:defRPr sz="2800" b="0" i="0">
                <a:solidFill>
                  <a:schemeClr val="bg1"/>
                </a:solidFill>
                <a:latin typeface="Nunito" pitchFamily="2" charset="77"/>
                <a:ea typeface="Open Sans" panose="020B0606030504020204" pitchFamily="34" charset="0"/>
                <a:cs typeface="Open Sans" panose="020B0606030504020204" pitchFamily="34" charset="0"/>
              </a:defRPr>
            </a:lvl1pPr>
          </a:lstStyle>
          <a:p>
            <a:pPr lvl="0"/>
            <a:r>
              <a:rPr lang="en-US"/>
              <a:t>Edit Headline</a:t>
            </a:r>
          </a:p>
        </p:txBody>
      </p:sp>
      <p:sp>
        <p:nvSpPr>
          <p:cNvPr id="7" name="Text Placeholder 14">
            <a:extLst>
              <a:ext uri="{FF2B5EF4-FFF2-40B4-BE49-F238E27FC236}">
                <a16:creationId xmlns:a16="http://schemas.microsoft.com/office/drawing/2014/main" id="{FE8101E1-A5AE-D74B-B317-7EB4F48CC54E}"/>
              </a:ext>
            </a:extLst>
          </p:cNvPr>
          <p:cNvSpPr>
            <a:spLocks noGrp="1"/>
          </p:cNvSpPr>
          <p:nvPr>
            <p:ph type="body" sz="quarter" idx="12" hasCustomPrompt="1"/>
          </p:nvPr>
        </p:nvSpPr>
        <p:spPr>
          <a:xfrm>
            <a:off x="1252019" y="1457030"/>
            <a:ext cx="6825183" cy="3095919"/>
          </a:xfrm>
          <a:prstGeom prst="rect">
            <a:avLst/>
          </a:prstGeom>
        </p:spPr>
        <p:txBody>
          <a:bodyPr lIns="0" tIns="0" rIns="0" bIns="0"/>
          <a:lstStyle>
            <a:lvl1pPr marL="285750" indent="-285750">
              <a:lnSpc>
                <a:spcPct val="200000"/>
              </a:lnSpc>
              <a:spcBef>
                <a:spcPts val="0"/>
              </a:spcBef>
              <a:buClr>
                <a:schemeClr val="accent1"/>
              </a:buClr>
              <a:buSzPct val="100000"/>
              <a:buFont typeface="Arial" panose="020B0604020202020204" pitchFamily="34" charset="0"/>
              <a:buChar char="•"/>
              <a:defRPr sz="1200" b="0" i="0">
                <a:solidFill>
                  <a:schemeClr val="tx1"/>
                </a:solidFill>
                <a:latin typeface="Nunito" pitchFamily="2" charset="77"/>
                <a:ea typeface="Open Sans" panose="020B0606030504020204" pitchFamily="34" charset="0"/>
                <a:cs typeface="Open Sans" panose="020B0606030504020204" pitchFamily="34" charset="0"/>
              </a:defRPr>
            </a:lvl1pPr>
          </a:lstStyle>
          <a:p>
            <a:pPr lvl="0"/>
            <a:r>
              <a:rPr lang="en-US"/>
              <a:t>List</a:t>
            </a:r>
          </a:p>
          <a:p>
            <a:pPr lvl="0"/>
            <a:r>
              <a:rPr lang="en-US"/>
              <a:t>List</a:t>
            </a:r>
          </a:p>
          <a:p>
            <a:pPr lvl="0"/>
            <a:r>
              <a:rPr lang="en-US"/>
              <a:t>List</a:t>
            </a:r>
          </a:p>
          <a:p>
            <a:pPr lvl="0"/>
            <a:r>
              <a:rPr lang="en-US"/>
              <a:t>List </a:t>
            </a:r>
          </a:p>
          <a:p>
            <a:pPr lvl="0"/>
            <a:r>
              <a:rPr lang="en-US"/>
              <a:t>List</a:t>
            </a:r>
          </a:p>
          <a:p>
            <a:pPr lvl="0"/>
            <a:r>
              <a:rPr lang="en-US"/>
              <a:t>List</a:t>
            </a:r>
          </a:p>
          <a:p>
            <a:pPr lvl="0"/>
            <a:endParaRPr lang="en-US"/>
          </a:p>
        </p:txBody>
      </p:sp>
      <p:sp>
        <p:nvSpPr>
          <p:cNvPr id="8" name="Text Placeholder 14">
            <a:extLst>
              <a:ext uri="{FF2B5EF4-FFF2-40B4-BE49-F238E27FC236}">
                <a16:creationId xmlns:a16="http://schemas.microsoft.com/office/drawing/2014/main" id="{E5A5F720-1732-6045-AE07-5D1E14C9A5C9}"/>
              </a:ext>
            </a:extLst>
          </p:cNvPr>
          <p:cNvSpPr>
            <a:spLocks noGrp="1"/>
          </p:cNvSpPr>
          <p:nvPr>
            <p:ph type="body" sz="quarter" idx="13" hasCustomPrompt="1"/>
          </p:nvPr>
        </p:nvSpPr>
        <p:spPr>
          <a:xfrm>
            <a:off x="871829" y="1013269"/>
            <a:ext cx="5111262" cy="339281"/>
          </a:xfrm>
          <a:prstGeom prst="rect">
            <a:avLst/>
          </a:prstGeom>
        </p:spPr>
        <p:txBody>
          <a:bodyPr lIns="0" tIns="0" rIns="0" bIns="0"/>
          <a:lstStyle>
            <a:lvl1pPr marL="0" indent="0">
              <a:lnSpc>
                <a:spcPct val="150000"/>
              </a:lnSpc>
              <a:spcBef>
                <a:spcPts val="0"/>
              </a:spcBef>
              <a:buClr>
                <a:schemeClr val="accent1"/>
              </a:buClr>
              <a:buSzPct val="100000"/>
              <a:buFont typeface="Arial" panose="020B0604020202020204" pitchFamily="34" charset="0"/>
              <a:buNone/>
              <a:defRPr sz="1400" b="1" i="0">
                <a:solidFill>
                  <a:schemeClr val="accent1"/>
                </a:solidFill>
                <a:latin typeface="Nunito" pitchFamily="2" charset="77"/>
                <a:ea typeface="Open Sans" panose="020B0606030504020204" pitchFamily="34" charset="0"/>
                <a:cs typeface="Open Sans" panose="020B0606030504020204" pitchFamily="34" charset="0"/>
              </a:defRPr>
            </a:lvl1pPr>
          </a:lstStyle>
          <a:p>
            <a:pPr lvl="0"/>
            <a:r>
              <a:rPr lang="en-US"/>
              <a:t>Subtitle</a:t>
            </a:r>
          </a:p>
        </p:txBody>
      </p:sp>
    </p:spTree>
    <p:extLst>
      <p:ext uri="{BB962C8B-B14F-4D97-AF65-F5344CB8AC3E}">
        <p14:creationId xmlns:p14="http://schemas.microsoft.com/office/powerpoint/2010/main" val="1871833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E1B143-5599-CC4A-8257-CC9BFEF5F43A}"/>
              </a:ext>
            </a:extLst>
          </p:cNvPr>
          <p:cNvSpPr txBox="1"/>
          <p:nvPr userDrawn="1"/>
        </p:nvSpPr>
        <p:spPr>
          <a:xfrm>
            <a:off x="369353" y="4869637"/>
            <a:ext cx="1785213" cy="170175"/>
          </a:xfrm>
          <a:prstGeom prst="rect">
            <a:avLst/>
          </a:prstGeom>
          <a:noFill/>
        </p:spPr>
        <p:txBody>
          <a:bodyPr wrap="square" rtlCol="0">
            <a:spAutoFit/>
          </a:bodyPr>
          <a:lstStyle/>
          <a:p>
            <a:pPr defTabSz="685800">
              <a:defRPr/>
            </a:pPr>
            <a:r>
              <a:rPr lang="en-US" sz="506">
                <a:solidFill>
                  <a:srgbClr val="005A65"/>
                </a:solidFill>
                <a:latin typeface="Nunito SemiBold" panose="00000700000000000000" pitchFamily="2" charset="0"/>
              </a:rPr>
              <a:t>Confidential – </a:t>
            </a:r>
            <a:r>
              <a:rPr lang="en-US" sz="506">
                <a:solidFill>
                  <a:srgbClr val="005A65"/>
                </a:solidFill>
                <a:latin typeface="Nunito Light" panose="00000400000000000000" pitchFamily="2" charset="0"/>
              </a:rPr>
              <a:t>Not Intended for Distribution</a:t>
            </a:r>
          </a:p>
        </p:txBody>
      </p:sp>
      <p:pic>
        <p:nvPicPr>
          <p:cNvPr id="4" name="Picture 3" descr="Shape, rectangle&#10;&#10;Description automatically generated">
            <a:extLst>
              <a:ext uri="{FF2B5EF4-FFF2-40B4-BE49-F238E27FC236}">
                <a16:creationId xmlns:a16="http://schemas.microsoft.com/office/drawing/2014/main" id="{3B9D1FE6-B0E5-7946-95E1-E7D21181809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
            <a:ext cx="8077203" cy="549312"/>
          </a:xfrm>
          <a:prstGeom prst="rect">
            <a:avLst/>
          </a:prstGeom>
        </p:spPr>
      </p:pic>
      <p:pic>
        <p:nvPicPr>
          <p:cNvPr id="5" name="Picture 4" descr="A picture containing text, sign&#10;&#10;Description automatically generated">
            <a:extLst>
              <a:ext uri="{FF2B5EF4-FFF2-40B4-BE49-F238E27FC236}">
                <a16:creationId xmlns:a16="http://schemas.microsoft.com/office/drawing/2014/main" id="{EF530F50-B3C8-BD4C-A413-EF3068EB71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55837" y="83351"/>
            <a:ext cx="856872" cy="498468"/>
          </a:xfrm>
          <a:prstGeom prst="rect">
            <a:avLst/>
          </a:prstGeom>
        </p:spPr>
      </p:pic>
      <p:sp>
        <p:nvSpPr>
          <p:cNvPr id="6" name="Text Placeholder 14">
            <a:extLst>
              <a:ext uri="{FF2B5EF4-FFF2-40B4-BE49-F238E27FC236}">
                <a16:creationId xmlns:a16="http://schemas.microsoft.com/office/drawing/2014/main" id="{E0595CF6-48E6-834A-A9B4-EE6FADC23DF7}"/>
              </a:ext>
            </a:extLst>
          </p:cNvPr>
          <p:cNvSpPr>
            <a:spLocks noGrp="1"/>
          </p:cNvSpPr>
          <p:nvPr>
            <p:ph type="body" sz="quarter" idx="11" hasCustomPrompt="1"/>
          </p:nvPr>
        </p:nvSpPr>
        <p:spPr>
          <a:xfrm>
            <a:off x="871829" y="103688"/>
            <a:ext cx="5111262" cy="381000"/>
          </a:xfrm>
          <a:prstGeom prst="rect">
            <a:avLst/>
          </a:prstGeom>
        </p:spPr>
        <p:txBody>
          <a:bodyPr lIns="0" tIns="0" rIns="0" bIns="0"/>
          <a:lstStyle>
            <a:lvl1pPr marL="0" indent="0">
              <a:lnSpc>
                <a:spcPct val="100000"/>
              </a:lnSpc>
              <a:buNone/>
              <a:defRPr sz="2800" b="0" i="0">
                <a:solidFill>
                  <a:schemeClr val="bg1"/>
                </a:solidFill>
                <a:latin typeface="Nunito" pitchFamily="2" charset="77"/>
                <a:ea typeface="Open Sans" panose="020B0606030504020204" pitchFamily="34" charset="0"/>
                <a:cs typeface="Open Sans" panose="020B0606030504020204" pitchFamily="34" charset="0"/>
              </a:defRPr>
            </a:lvl1pPr>
          </a:lstStyle>
          <a:p>
            <a:pPr lvl="0"/>
            <a:r>
              <a:rPr lang="en-US"/>
              <a:t>Edit Headline</a:t>
            </a:r>
          </a:p>
        </p:txBody>
      </p:sp>
      <p:sp>
        <p:nvSpPr>
          <p:cNvPr id="7" name="Text Placeholder 14">
            <a:extLst>
              <a:ext uri="{FF2B5EF4-FFF2-40B4-BE49-F238E27FC236}">
                <a16:creationId xmlns:a16="http://schemas.microsoft.com/office/drawing/2014/main" id="{FE8101E1-A5AE-D74B-B317-7EB4F48CC54E}"/>
              </a:ext>
            </a:extLst>
          </p:cNvPr>
          <p:cNvSpPr>
            <a:spLocks noGrp="1"/>
          </p:cNvSpPr>
          <p:nvPr>
            <p:ph type="body" sz="quarter" idx="12" hasCustomPrompt="1"/>
          </p:nvPr>
        </p:nvSpPr>
        <p:spPr>
          <a:xfrm>
            <a:off x="871829" y="1198787"/>
            <a:ext cx="6825183" cy="3095919"/>
          </a:xfrm>
          <a:prstGeom prst="rect">
            <a:avLst/>
          </a:prstGeom>
        </p:spPr>
        <p:txBody>
          <a:bodyPr lIns="0" tIns="0" rIns="0" bIns="0"/>
          <a:lstStyle>
            <a:lvl1pPr marL="285750" indent="-285750">
              <a:lnSpc>
                <a:spcPct val="200000"/>
              </a:lnSpc>
              <a:spcBef>
                <a:spcPts val="0"/>
              </a:spcBef>
              <a:buClr>
                <a:schemeClr val="accent1"/>
              </a:buClr>
              <a:buSzPct val="100000"/>
              <a:buFont typeface="Arial" panose="020B0604020202020204" pitchFamily="34" charset="0"/>
              <a:buChar char="•"/>
              <a:defRPr sz="1400" b="0" i="0">
                <a:solidFill>
                  <a:schemeClr val="tx1"/>
                </a:solidFill>
                <a:latin typeface="Nunito" pitchFamily="2" charset="77"/>
                <a:ea typeface="Open Sans" panose="020B0606030504020204" pitchFamily="34" charset="0"/>
                <a:cs typeface="Open Sans" panose="020B0606030504020204" pitchFamily="34" charset="0"/>
              </a:defRPr>
            </a:lvl1pPr>
          </a:lstStyle>
          <a:p>
            <a:pPr lvl="0"/>
            <a:r>
              <a:rPr lang="en-US"/>
              <a:t>List</a:t>
            </a:r>
          </a:p>
          <a:p>
            <a:pPr lvl="0"/>
            <a:r>
              <a:rPr lang="en-US"/>
              <a:t>List</a:t>
            </a:r>
          </a:p>
          <a:p>
            <a:pPr lvl="0"/>
            <a:r>
              <a:rPr lang="en-US"/>
              <a:t>List</a:t>
            </a:r>
          </a:p>
          <a:p>
            <a:pPr lvl="0"/>
            <a:r>
              <a:rPr lang="en-US"/>
              <a:t>List </a:t>
            </a:r>
          </a:p>
          <a:p>
            <a:pPr lvl="0"/>
            <a:r>
              <a:rPr lang="en-US"/>
              <a:t>List</a:t>
            </a:r>
          </a:p>
          <a:p>
            <a:pPr lvl="0"/>
            <a:r>
              <a:rPr lang="en-US"/>
              <a:t>List</a:t>
            </a:r>
          </a:p>
          <a:p>
            <a:pPr lvl="0"/>
            <a:endParaRPr lang="en-US"/>
          </a:p>
        </p:txBody>
      </p:sp>
    </p:spTree>
    <p:extLst>
      <p:ext uri="{BB962C8B-B14F-4D97-AF65-F5344CB8AC3E}">
        <p14:creationId xmlns:p14="http://schemas.microsoft.com/office/powerpoint/2010/main" val="358997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E1B143-5599-CC4A-8257-CC9BFEF5F43A}"/>
              </a:ext>
            </a:extLst>
          </p:cNvPr>
          <p:cNvSpPr txBox="1"/>
          <p:nvPr userDrawn="1"/>
        </p:nvSpPr>
        <p:spPr>
          <a:xfrm>
            <a:off x="369353" y="4869637"/>
            <a:ext cx="1785213" cy="170175"/>
          </a:xfrm>
          <a:prstGeom prst="rect">
            <a:avLst/>
          </a:prstGeom>
          <a:noFill/>
        </p:spPr>
        <p:txBody>
          <a:bodyPr wrap="square" rtlCol="0">
            <a:spAutoFit/>
          </a:bodyPr>
          <a:lstStyle/>
          <a:p>
            <a:pPr defTabSz="685800">
              <a:defRPr/>
            </a:pPr>
            <a:r>
              <a:rPr lang="en-US" sz="506">
                <a:solidFill>
                  <a:srgbClr val="005A65"/>
                </a:solidFill>
                <a:latin typeface="Nunito SemiBold" panose="00000700000000000000" pitchFamily="2" charset="0"/>
              </a:rPr>
              <a:t>Confidential – </a:t>
            </a:r>
            <a:r>
              <a:rPr lang="en-US" sz="506">
                <a:solidFill>
                  <a:srgbClr val="005A65"/>
                </a:solidFill>
                <a:latin typeface="Nunito Light" panose="00000400000000000000" pitchFamily="2" charset="0"/>
              </a:rPr>
              <a:t>Not Intended for Distribution</a:t>
            </a:r>
          </a:p>
        </p:txBody>
      </p:sp>
      <p:pic>
        <p:nvPicPr>
          <p:cNvPr id="4" name="Picture 3" descr="Shape, rectangle&#10;&#10;Description automatically generated">
            <a:extLst>
              <a:ext uri="{FF2B5EF4-FFF2-40B4-BE49-F238E27FC236}">
                <a16:creationId xmlns:a16="http://schemas.microsoft.com/office/drawing/2014/main" id="{3B9D1FE6-B0E5-7946-95E1-E7D21181809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
            <a:ext cx="8077203" cy="549312"/>
          </a:xfrm>
          <a:prstGeom prst="rect">
            <a:avLst/>
          </a:prstGeom>
        </p:spPr>
      </p:pic>
      <p:pic>
        <p:nvPicPr>
          <p:cNvPr id="5" name="Picture 4" descr="A picture containing text, sign&#10;&#10;Description automatically generated">
            <a:extLst>
              <a:ext uri="{FF2B5EF4-FFF2-40B4-BE49-F238E27FC236}">
                <a16:creationId xmlns:a16="http://schemas.microsoft.com/office/drawing/2014/main" id="{EF530F50-B3C8-BD4C-A413-EF3068EB71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55837" y="83351"/>
            <a:ext cx="856872" cy="498468"/>
          </a:xfrm>
          <a:prstGeom prst="rect">
            <a:avLst/>
          </a:prstGeom>
        </p:spPr>
      </p:pic>
      <p:sp>
        <p:nvSpPr>
          <p:cNvPr id="6" name="Text Placeholder 14">
            <a:extLst>
              <a:ext uri="{FF2B5EF4-FFF2-40B4-BE49-F238E27FC236}">
                <a16:creationId xmlns:a16="http://schemas.microsoft.com/office/drawing/2014/main" id="{E0595CF6-48E6-834A-A9B4-EE6FADC23DF7}"/>
              </a:ext>
            </a:extLst>
          </p:cNvPr>
          <p:cNvSpPr>
            <a:spLocks noGrp="1"/>
          </p:cNvSpPr>
          <p:nvPr>
            <p:ph type="body" sz="quarter" idx="11" hasCustomPrompt="1"/>
          </p:nvPr>
        </p:nvSpPr>
        <p:spPr>
          <a:xfrm>
            <a:off x="871829" y="103688"/>
            <a:ext cx="5111262" cy="381000"/>
          </a:xfrm>
          <a:prstGeom prst="rect">
            <a:avLst/>
          </a:prstGeom>
        </p:spPr>
        <p:txBody>
          <a:bodyPr lIns="0" tIns="0" rIns="0" bIns="0"/>
          <a:lstStyle>
            <a:lvl1pPr marL="0" indent="0">
              <a:lnSpc>
                <a:spcPct val="100000"/>
              </a:lnSpc>
              <a:buNone/>
              <a:defRPr sz="2800" b="0" i="0">
                <a:solidFill>
                  <a:schemeClr val="bg1"/>
                </a:solidFill>
                <a:latin typeface="Nunito" pitchFamily="2" charset="77"/>
                <a:ea typeface="Open Sans" panose="020B0606030504020204" pitchFamily="34" charset="0"/>
                <a:cs typeface="Open Sans" panose="020B0606030504020204" pitchFamily="34" charset="0"/>
              </a:defRPr>
            </a:lvl1pPr>
          </a:lstStyle>
          <a:p>
            <a:pPr lvl="0"/>
            <a:r>
              <a:rPr lang="en-US"/>
              <a:t>Edit Headline</a:t>
            </a:r>
          </a:p>
        </p:txBody>
      </p:sp>
      <p:sp>
        <p:nvSpPr>
          <p:cNvPr id="7" name="Text Placeholder 14">
            <a:extLst>
              <a:ext uri="{FF2B5EF4-FFF2-40B4-BE49-F238E27FC236}">
                <a16:creationId xmlns:a16="http://schemas.microsoft.com/office/drawing/2014/main" id="{FE8101E1-A5AE-D74B-B317-7EB4F48CC54E}"/>
              </a:ext>
            </a:extLst>
          </p:cNvPr>
          <p:cNvSpPr>
            <a:spLocks noGrp="1"/>
          </p:cNvSpPr>
          <p:nvPr>
            <p:ph type="body" sz="quarter" idx="12" hasCustomPrompt="1"/>
          </p:nvPr>
        </p:nvSpPr>
        <p:spPr>
          <a:xfrm>
            <a:off x="871829" y="1198787"/>
            <a:ext cx="6825183" cy="3095919"/>
          </a:xfrm>
          <a:prstGeom prst="rect">
            <a:avLst/>
          </a:prstGeom>
        </p:spPr>
        <p:txBody>
          <a:bodyPr lIns="0" tIns="0" rIns="0" bIns="0"/>
          <a:lstStyle>
            <a:lvl1pPr marL="342900" indent="-342900">
              <a:lnSpc>
                <a:spcPct val="200000"/>
              </a:lnSpc>
              <a:spcBef>
                <a:spcPts val="0"/>
              </a:spcBef>
              <a:buClr>
                <a:schemeClr val="accent1"/>
              </a:buClr>
              <a:buSzPct val="100000"/>
              <a:buFont typeface="+mj-lt"/>
              <a:buAutoNum type="arabicPeriod"/>
              <a:defRPr sz="1400" b="0" i="0">
                <a:solidFill>
                  <a:schemeClr val="tx1"/>
                </a:solidFill>
                <a:latin typeface="Nunito" pitchFamily="2" charset="77"/>
                <a:ea typeface="Open Sans" panose="020B0606030504020204" pitchFamily="34" charset="0"/>
                <a:cs typeface="Open Sans" panose="020B0606030504020204" pitchFamily="34" charset="0"/>
              </a:defRPr>
            </a:lvl1pPr>
          </a:lstStyle>
          <a:p>
            <a:pPr lvl="0"/>
            <a:r>
              <a:rPr lang="en-US"/>
              <a:t>List</a:t>
            </a:r>
          </a:p>
          <a:p>
            <a:pPr lvl="0"/>
            <a:r>
              <a:rPr lang="en-US"/>
              <a:t>List</a:t>
            </a:r>
          </a:p>
          <a:p>
            <a:pPr lvl="0"/>
            <a:r>
              <a:rPr lang="en-US"/>
              <a:t>List</a:t>
            </a:r>
          </a:p>
          <a:p>
            <a:pPr lvl="0"/>
            <a:r>
              <a:rPr lang="en-US"/>
              <a:t>List </a:t>
            </a:r>
          </a:p>
          <a:p>
            <a:pPr lvl="0"/>
            <a:r>
              <a:rPr lang="en-US"/>
              <a:t>List</a:t>
            </a:r>
          </a:p>
          <a:p>
            <a:pPr lvl="0"/>
            <a:r>
              <a:rPr lang="en-US"/>
              <a:t>List</a:t>
            </a:r>
          </a:p>
          <a:p>
            <a:pPr lvl="0"/>
            <a:endParaRPr lang="en-US"/>
          </a:p>
        </p:txBody>
      </p:sp>
    </p:spTree>
    <p:extLst>
      <p:ext uri="{BB962C8B-B14F-4D97-AF65-F5344CB8AC3E}">
        <p14:creationId xmlns:p14="http://schemas.microsoft.com/office/powerpoint/2010/main" val="3226810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Cop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E1B143-5599-CC4A-8257-CC9BFEF5F43A}"/>
              </a:ext>
            </a:extLst>
          </p:cNvPr>
          <p:cNvSpPr txBox="1"/>
          <p:nvPr userDrawn="1"/>
        </p:nvSpPr>
        <p:spPr>
          <a:xfrm>
            <a:off x="369353" y="4869637"/>
            <a:ext cx="1785213" cy="170175"/>
          </a:xfrm>
          <a:prstGeom prst="rect">
            <a:avLst/>
          </a:prstGeom>
          <a:noFill/>
        </p:spPr>
        <p:txBody>
          <a:bodyPr wrap="square" rtlCol="0">
            <a:spAutoFit/>
          </a:bodyPr>
          <a:lstStyle/>
          <a:p>
            <a:pPr defTabSz="685800">
              <a:defRPr/>
            </a:pPr>
            <a:r>
              <a:rPr lang="en-US" sz="506">
                <a:solidFill>
                  <a:srgbClr val="005A65"/>
                </a:solidFill>
                <a:latin typeface="Nunito SemiBold" panose="00000700000000000000" pitchFamily="2" charset="0"/>
              </a:rPr>
              <a:t>Confidential – </a:t>
            </a:r>
            <a:r>
              <a:rPr lang="en-US" sz="506">
                <a:solidFill>
                  <a:srgbClr val="005A65"/>
                </a:solidFill>
                <a:latin typeface="Nunito Light" panose="00000400000000000000" pitchFamily="2" charset="0"/>
              </a:rPr>
              <a:t>Not Intended for Distribution</a:t>
            </a:r>
          </a:p>
        </p:txBody>
      </p:sp>
      <p:pic>
        <p:nvPicPr>
          <p:cNvPr id="4" name="Picture 3" descr="Shape, rectangle&#10;&#10;Description automatically generated">
            <a:extLst>
              <a:ext uri="{FF2B5EF4-FFF2-40B4-BE49-F238E27FC236}">
                <a16:creationId xmlns:a16="http://schemas.microsoft.com/office/drawing/2014/main" id="{3B9D1FE6-B0E5-7946-95E1-E7D21181809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
            <a:ext cx="8077203" cy="549312"/>
          </a:xfrm>
          <a:prstGeom prst="rect">
            <a:avLst/>
          </a:prstGeom>
        </p:spPr>
      </p:pic>
      <p:pic>
        <p:nvPicPr>
          <p:cNvPr id="5" name="Picture 4" descr="A picture containing text, sign&#10;&#10;Description automatically generated">
            <a:extLst>
              <a:ext uri="{FF2B5EF4-FFF2-40B4-BE49-F238E27FC236}">
                <a16:creationId xmlns:a16="http://schemas.microsoft.com/office/drawing/2014/main" id="{EF530F50-B3C8-BD4C-A413-EF3068EB71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55837" y="83351"/>
            <a:ext cx="856872" cy="498468"/>
          </a:xfrm>
          <a:prstGeom prst="rect">
            <a:avLst/>
          </a:prstGeom>
        </p:spPr>
      </p:pic>
      <p:sp>
        <p:nvSpPr>
          <p:cNvPr id="6" name="Text Placeholder 14">
            <a:extLst>
              <a:ext uri="{FF2B5EF4-FFF2-40B4-BE49-F238E27FC236}">
                <a16:creationId xmlns:a16="http://schemas.microsoft.com/office/drawing/2014/main" id="{E0595CF6-48E6-834A-A9B4-EE6FADC23DF7}"/>
              </a:ext>
            </a:extLst>
          </p:cNvPr>
          <p:cNvSpPr>
            <a:spLocks noGrp="1"/>
          </p:cNvSpPr>
          <p:nvPr>
            <p:ph type="body" sz="quarter" idx="11" hasCustomPrompt="1"/>
          </p:nvPr>
        </p:nvSpPr>
        <p:spPr>
          <a:xfrm>
            <a:off x="871829" y="103688"/>
            <a:ext cx="5111262" cy="381000"/>
          </a:xfrm>
          <a:prstGeom prst="rect">
            <a:avLst/>
          </a:prstGeom>
        </p:spPr>
        <p:txBody>
          <a:bodyPr lIns="0" tIns="0" rIns="0" bIns="0"/>
          <a:lstStyle>
            <a:lvl1pPr marL="0" indent="0">
              <a:lnSpc>
                <a:spcPct val="100000"/>
              </a:lnSpc>
              <a:buNone/>
              <a:defRPr sz="2800" b="0" i="0">
                <a:solidFill>
                  <a:schemeClr val="bg1"/>
                </a:solidFill>
                <a:latin typeface="Nunito" pitchFamily="2" charset="77"/>
                <a:ea typeface="Open Sans" panose="020B0606030504020204" pitchFamily="34" charset="0"/>
                <a:cs typeface="Open Sans" panose="020B0606030504020204" pitchFamily="34" charset="0"/>
              </a:defRPr>
            </a:lvl1pPr>
          </a:lstStyle>
          <a:p>
            <a:pPr lvl="0"/>
            <a:r>
              <a:rPr lang="en-US"/>
              <a:t>Edit Headline</a:t>
            </a:r>
          </a:p>
        </p:txBody>
      </p:sp>
      <p:sp>
        <p:nvSpPr>
          <p:cNvPr id="7" name="Text Placeholder 14">
            <a:extLst>
              <a:ext uri="{FF2B5EF4-FFF2-40B4-BE49-F238E27FC236}">
                <a16:creationId xmlns:a16="http://schemas.microsoft.com/office/drawing/2014/main" id="{FE8101E1-A5AE-D74B-B317-7EB4F48CC54E}"/>
              </a:ext>
            </a:extLst>
          </p:cNvPr>
          <p:cNvSpPr>
            <a:spLocks noGrp="1"/>
          </p:cNvSpPr>
          <p:nvPr>
            <p:ph type="body" sz="quarter" idx="12" hasCustomPrompt="1"/>
          </p:nvPr>
        </p:nvSpPr>
        <p:spPr>
          <a:xfrm>
            <a:off x="871829" y="1428750"/>
            <a:ext cx="6825183" cy="3095919"/>
          </a:xfrm>
          <a:prstGeom prst="rect">
            <a:avLst/>
          </a:prstGeom>
        </p:spPr>
        <p:txBody>
          <a:bodyPr lIns="0" tIns="0" rIns="0" bIns="0"/>
          <a:lstStyle>
            <a:lvl1pPr marL="0" indent="0">
              <a:lnSpc>
                <a:spcPct val="150000"/>
              </a:lnSpc>
              <a:spcBef>
                <a:spcPts val="0"/>
              </a:spcBef>
              <a:buClr>
                <a:schemeClr val="accent1"/>
              </a:buClr>
              <a:buSzPct val="100000"/>
              <a:buFontTx/>
              <a:buNone/>
              <a:defRPr sz="1200" b="0" i="0">
                <a:solidFill>
                  <a:schemeClr val="tx1"/>
                </a:solidFill>
                <a:latin typeface="Nunito" pitchFamily="2" charset="77"/>
                <a:ea typeface="Open Sans" panose="020B0606030504020204" pitchFamily="34" charset="0"/>
                <a:cs typeface="Open Sans" panose="020B0606030504020204" pitchFamily="34" charset="0"/>
              </a:defRPr>
            </a:lvl1pPr>
          </a:lstStyle>
          <a:p>
            <a:pPr lvl="0"/>
            <a:r>
              <a:rPr lang="en-US"/>
              <a:t>Insert body copy</a:t>
            </a:r>
          </a:p>
        </p:txBody>
      </p:sp>
    </p:spTree>
    <p:extLst>
      <p:ext uri="{BB962C8B-B14F-4D97-AF65-F5344CB8AC3E}">
        <p14:creationId xmlns:p14="http://schemas.microsoft.com/office/powerpoint/2010/main" val="3221649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4B2516-8291-5B4C-BFEE-E0E99C10A4E2}"/>
              </a:ext>
            </a:extLst>
          </p:cNvPr>
          <p:cNvSpPr/>
          <p:nvPr userDrawn="1"/>
        </p:nvSpPr>
        <p:spPr>
          <a:xfrm>
            <a:off x="1" y="0"/>
            <a:ext cx="1788138" cy="5143500"/>
          </a:xfrm>
          <a:prstGeom prst="rect">
            <a:avLst/>
          </a:prstGeom>
          <a:gradFill flip="none" rotWithShape="1">
            <a:gsLst>
              <a:gs pos="100000">
                <a:schemeClr val="accent2">
                  <a:lumMod val="98609"/>
                  <a:lumOff val="1391"/>
                </a:schemeClr>
              </a:gs>
              <a:gs pos="0">
                <a:srgbClr val="92D05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D" sz="1350">
              <a:solidFill>
                <a:prstClr val="white"/>
              </a:solidFill>
              <a:latin typeface="Open Sans" panose="020B0606030504020204" pitchFamily="34" charset="0"/>
            </a:endParaRPr>
          </a:p>
        </p:txBody>
      </p:sp>
      <p:sp>
        <p:nvSpPr>
          <p:cNvPr id="11" name="Shape 610">
            <a:extLst>
              <a:ext uri="{FF2B5EF4-FFF2-40B4-BE49-F238E27FC236}">
                <a16:creationId xmlns:a16="http://schemas.microsoft.com/office/drawing/2014/main" id="{AEC7B150-68FD-FF41-8DD9-A4846DCF26E2}"/>
              </a:ext>
            </a:extLst>
          </p:cNvPr>
          <p:cNvSpPr/>
          <p:nvPr userDrawn="1"/>
        </p:nvSpPr>
        <p:spPr>
          <a:xfrm>
            <a:off x="868023" y="1726313"/>
            <a:ext cx="0" cy="3417188"/>
          </a:xfrm>
          <a:prstGeom prst="line">
            <a:avLst/>
          </a:prstGeom>
          <a:ln w="25400">
            <a:solidFill>
              <a:srgbClr val="FFFFFF"/>
            </a:solidFill>
            <a:miter lim="400000"/>
          </a:ln>
        </p:spPr>
        <p:txBody>
          <a:bodyPr lIns="0" tIns="0" rIns="0" bIns="0" anchor="ctr"/>
          <a:lstStyle/>
          <a:p>
            <a:pPr lvl="0">
              <a:defRPr sz="3200"/>
            </a:pPr>
            <a:endParaRPr sz="1200"/>
          </a:p>
        </p:txBody>
      </p:sp>
      <p:sp>
        <p:nvSpPr>
          <p:cNvPr id="12" name="Shape 614">
            <a:extLst>
              <a:ext uri="{FF2B5EF4-FFF2-40B4-BE49-F238E27FC236}">
                <a16:creationId xmlns:a16="http://schemas.microsoft.com/office/drawing/2014/main" id="{4E7E7C5F-9349-5F40-B187-71D671867CB2}"/>
              </a:ext>
            </a:extLst>
          </p:cNvPr>
          <p:cNvSpPr/>
          <p:nvPr userDrawn="1"/>
        </p:nvSpPr>
        <p:spPr>
          <a:xfrm>
            <a:off x="868023" y="0"/>
            <a:ext cx="0" cy="791072"/>
          </a:xfrm>
          <a:prstGeom prst="line">
            <a:avLst/>
          </a:prstGeom>
          <a:ln w="25400">
            <a:solidFill>
              <a:srgbClr val="FFFFFF"/>
            </a:solidFill>
            <a:miter lim="400000"/>
          </a:ln>
        </p:spPr>
        <p:txBody>
          <a:bodyPr lIns="0" tIns="0" rIns="0" bIns="0" anchor="ctr"/>
          <a:lstStyle/>
          <a:p>
            <a:pPr lvl="0">
              <a:defRPr sz="3200"/>
            </a:pPr>
            <a:endParaRPr sz="1200"/>
          </a:p>
        </p:txBody>
      </p:sp>
      <p:sp>
        <p:nvSpPr>
          <p:cNvPr id="14" name="Shape 2540">
            <a:extLst>
              <a:ext uri="{FF2B5EF4-FFF2-40B4-BE49-F238E27FC236}">
                <a16:creationId xmlns:a16="http://schemas.microsoft.com/office/drawing/2014/main" id="{804DE6FD-3283-0B43-A2E2-972D4939260B}"/>
              </a:ext>
            </a:extLst>
          </p:cNvPr>
          <p:cNvSpPr/>
          <p:nvPr userDrawn="1"/>
        </p:nvSpPr>
        <p:spPr>
          <a:xfrm>
            <a:off x="398568" y="787404"/>
            <a:ext cx="938910" cy="93891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38100" tIns="38100" rIns="38100" bIns="3810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endParaRPr>
          </a:p>
        </p:txBody>
      </p:sp>
      <p:pic>
        <p:nvPicPr>
          <p:cNvPr id="15" name="Picture 14" descr="A picture containing text, sign&#10;&#10;Description automatically generated">
            <a:extLst>
              <a:ext uri="{FF2B5EF4-FFF2-40B4-BE49-F238E27FC236}">
                <a16:creationId xmlns:a16="http://schemas.microsoft.com/office/drawing/2014/main" id="{73EFD2F1-3C34-1B44-8CE1-E845B95B5B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7200" y="209550"/>
            <a:ext cx="721339" cy="419624"/>
          </a:xfrm>
          <a:prstGeom prst="rect">
            <a:avLst/>
          </a:prstGeom>
        </p:spPr>
      </p:pic>
      <p:sp>
        <p:nvSpPr>
          <p:cNvPr id="16" name="Text Placeholder 14">
            <a:extLst>
              <a:ext uri="{FF2B5EF4-FFF2-40B4-BE49-F238E27FC236}">
                <a16:creationId xmlns:a16="http://schemas.microsoft.com/office/drawing/2014/main" id="{714BE19F-DD75-ED4F-87F4-1CDD70B591FF}"/>
              </a:ext>
            </a:extLst>
          </p:cNvPr>
          <p:cNvSpPr>
            <a:spLocks noGrp="1"/>
          </p:cNvSpPr>
          <p:nvPr>
            <p:ph type="body" sz="quarter" idx="12" hasCustomPrompt="1"/>
          </p:nvPr>
        </p:nvSpPr>
        <p:spPr>
          <a:xfrm>
            <a:off x="2619718" y="1429818"/>
            <a:ext cx="6825183" cy="3095919"/>
          </a:xfrm>
          <a:prstGeom prst="rect">
            <a:avLst/>
          </a:prstGeom>
        </p:spPr>
        <p:txBody>
          <a:bodyPr lIns="0" tIns="0" rIns="0" bIns="0"/>
          <a:lstStyle>
            <a:lvl1pPr marL="285750" indent="-285750">
              <a:lnSpc>
                <a:spcPct val="200000"/>
              </a:lnSpc>
              <a:spcBef>
                <a:spcPts val="0"/>
              </a:spcBef>
              <a:buClr>
                <a:srgbClr val="00B050"/>
              </a:buClr>
              <a:buSzPct val="100000"/>
              <a:buFont typeface="Wingdings" pitchFamily="2" charset="2"/>
              <a:buChar char="ü"/>
              <a:defRPr sz="1400" b="0" i="0">
                <a:solidFill>
                  <a:schemeClr val="tx1"/>
                </a:solidFill>
                <a:latin typeface="Nunito" pitchFamily="2" charset="77"/>
                <a:ea typeface="Open Sans" panose="020B0606030504020204" pitchFamily="34" charset="0"/>
                <a:cs typeface="Open Sans" panose="020B0606030504020204" pitchFamily="34" charset="0"/>
              </a:defRPr>
            </a:lvl1pPr>
          </a:lstStyle>
          <a:p>
            <a:pPr lvl="0"/>
            <a:r>
              <a:rPr lang="en-US"/>
              <a:t>List</a:t>
            </a:r>
          </a:p>
          <a:p>
            <a:pPr lvl="0"/>
            <a:r>
              <a:rPr lang="en-US"/>
              <a:t>List</a:t>
            </a:r>
          </a:p>
          <a:p>
            <a:pPr lvl="0"/>
            <a:r>
              <a:rPr lang="en-US"/>
              <a:t>List</a:t>
            </a:r>
          </a:p>
          <a:p>
            <a:pPr lvl="0"/>
            <a:r>
              <a:rPr lang="en-US"/>
              <a:t>List </a:t>
            </a:r>
          </a:p>
          <a:p>
            <a:pPr lvl="0"/>
            <a:r>
              <a:rPr lang="en-US"/>
              <a:t>List</a:t>
            </a:r>
          </a:p>
          <a:p>
            <a:pPr lvl="0"/>
            <a:r>
              <a:rPr lang="en-US"/>
              <a:t>List</a:t>
            </a:r>
          </a:p>
          <a:p>
            <a:pPr lvl="0"/>
            <a:endParaRPr lang="en-US"/>
          </a:p>
        </p:txBody>
      </p:sp>
      <p:sp>
        <p:nvSpPr>
          <p:cNvPr id="17" name="Text Placeholder 14">
            <a:extLst>
              <a:ext uri="{FF2B5EF4-FFF2-40B4-BE49-F238E27FC236}">
                <a16:creationId xmlns:a16="http://schemas.microsoft.com/office/drawing/2014/main" id="{2CC993CC-3B7C-7A47-BB93-1EDA69E5FA8A}"/>
              </a:ext>
            </a:extLst>
          </p:cNvPr>
          <p:cNvSpPr>
            <a:spLocks noGrp="1"/>
          </p:cNvSpPr>
          <p:nvPr>
            <p:ph type="body" sz="quarter" idx="13" hasCustomPrompt="1"/>
          </p:nvPr>
        </p:nvSpPr>
        <p:spPr>
          <a:xfrm>
            <a:off x="2619718" y="617763"/>
            <a:ext cx="5111262" cy="658587"/>
          </a:xfrm>
          <a:prstGeom prst="rect">
            <a:avLst/>
          </a:prstGeom>
        </p:spPr>
        <p:txBody>
          <a:bodyPr lIns="0" tIns="0" rIns="0" bIns="0"/>
          <a:lstStyle>
            <a:lvl1pPr marL="0" indent="0">
              <a:lnSpc>
                <a:spcPct val="150000"/>
              </a:lnSpc>
              <a:spcBef>
                <a:spcPts val="0"/>
              </a:spcBef>
              <a:buClr>
                <a:schemeClr val="accent1"/>
              </a:buClr>
              <a:buSzPct val="100000"/>
              <a:buFont typeface="Arial" panose="020B0604020202020204" pitchFamily="34" charset="0"/>
              <a:buNone/>
              <a:defRPr sz="2800" b="0" i="0">
                <a:solidFill>
                  <a:schemeClr val="accent1"/>
                </a:solidFill>
                <a:latin typeface="Nunito" pitchFamily="2" charset="77"/>
                <a:ea typeface="Open Sans" panose="020B0606030504020204" pitchFamily="34" charset="0"/>
                <a:cs typeface="Open Sans" panose="020B0606030504020204" pitchFamily="34" charset="0"/>
              </a:defRPr>
            </a:lvl1pPr>
          </a:lstStyle>
          <a:p>
            <a:pPr lvl="0"/>
            <a:r>
              <a:rPr lang="en-US"/>
              <a:t>Checklist</a:t>
            </a:r>
          </a:p>
        </p:txBody>
      </p:sp>
    </p:spTree>
    <p:extLst>
      <p:ext uri="{BB962C8B-B14F-4D97-AF65-F5344CB8AC3E}">
        <p14:creationId xmlns:p14="http://schemas.microsoft.com/office/powerpoint/2010/main" val="4124510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E1B143-5599-CC4A-8257-CC9BFEF5F43A}"/>
              </a:ext>
            </a:extLst>
          </p:cNvPr>
          <p:cNvSpPr txBox="1"/>
          <p:nvPr userDrawn="1"/>
        </p:nvSpPr>
        <p:spPr>
          <a:xfrm>
            <a:off x="369353" y="4869637"/>
            <a:ext cx="1785213" cy="170175"/>
          </a:xfrm>
          <a:prstGeom prst="rect">
            <a:avLst/>
          </a:prstGeom>
          <a:noFill/>
        </p:spPr>
        <p:txBody>
          <a:bodyPr wrap="square" rtlCol="0">
            <a:spAutoFit/>
          </a:bodyPr>
          <a:lstStyle/>
          <a:p>
            <a:pPr defTabSz="685800">
              <a:defRPr/>
            </a:pPr>
            <a:r>
              <a:rPr lang="en-US" sz="506">
                <a:solidFill>
                  <a:srgbClr val="005A65"/>
                </a:solidFill>
                <a:latin typeface="Nunito SemiBold" panose="00000700000000000000" pitchFamily="2" charset="0"/>
              </a:rPr>
              <a:t>Confidential – </a:t>
            </a:r>
            <a:r>
              <a:rPr lang="en-US" sz="506">
                <a:solidFill>
                  <a:srgbClr val="005A65"/>
                </a:solidFill>
                <a:latin typeface="Nunito Light" panose="00000400000000000000" pitchFamily="2" charset="0"/>
              </a:rPr>
              <a:t>Not Intended for Distribution</a:t>
            </a:r>
          </a:p>
        </p:txBody>
      </p:sp>
      <p:pic>
        <p:nvPicPr>
          <p:cNvPr id="5" name="Picture 4" descr="A picture containing text, sign&#10;&#10;Description automatically generated">
            <a:extLst>
              <a:ext uri="{FF2B5EF4-FFF2-40B4-BE49-F238E27FC236}">
                <a16:creationId xmlns:a16="http://schemas.microsoft.com/office/drawing/2014/main" id="{EF530F50-B3C8-BD4C-A413-EF3068EB71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5837" y="83351"/>
            <a:ext cx="856872" cy="498468"/>
          </a:xfrm>
          <a:prstGeom prst="rect">
            <a:avLst/>
          </a:prstGeom>
        </p:spPr>
      </p:pic>
      <p:sp>
        <p:nvSpPr>
          <p:cNvPr id="8" name="Picture Placeholder 13">
            <a:extLst>
              <a:ext uri="{FF2B5EF4-FFF2-40B4-BE49-F238E27FC236}">
                <a16:creationId xmlns:a16="http://schemas.microsoft.com/office/drawing/2014/main" id="{E31007CC-28A0-9642-ADB6-444030B46AE8}"/>
              </a:ext>
            </a:extLst>
          </p:cNvPr>
          <p:cNvSpPr>
            <a:spLocks noGrp="1"/>
          </p:cNvSpPr>
          <p:nvPr>
            <p:ph type="pic" sz="quarter" idx="12" hasCustomPrompt="1"/>
          </p:nvPr>
        </p:nvSpPr>
        <p:spPr>
          <a:xfrm>
            <a:off x="914400" y="819150"/>
            <a:ext cx="7315200" cy="3828766"/>
          </a:xfrm>
          <a:custGeom>
            <a:avLst/>
            <a:gdLst>
              <a:gd name="connsiteX0" fmla="*/ 0 w 3253289"/>
              <a:gd name="connsiteY0" fmla="*/ 0 h 3762955"/>
              <a:gd name="connsiteX1" fmla="*/ 3253289 w 3253289"/>
              <a:gd name="connsiteY1" fmla="*/ 0 h 3762955"/>
              <a:gd name="connsiteX2" fmla="*/ 3253289 w 3253289"/>
              <a:gd name="connsiteY2" fmla="*/ 3762955 h 3762955"/>
              <a:gd name="connsiteX3" fmla="*/ 0 w 3253289"/>
              <a:gd name="connsiteY3" fmla="*/ 3762955 h 3762955"/>
            </a:gdLst>
            <a:ahLst/>
            <a:cxnLst>
              <a:cxn ang="0">
                <a:pos x="connsiteX0" y="connsiteY0"/>
              </a:cxn>
              <a:cxn ang="0">
                <a:pos x="connsiteX1" y="connsiteY1"/>
              </a:cxn>
              <a:cxn ang="0">
                <a:pos x="connsiteX2" y="connsiteY2"/>
              </a:cxn>
              <a:cxn ang="0">
                <a:pos x="connsiteX3" y="connsiteY3"/>
              </a:cxn>
            </a:cxnLst>
            <a:rect l="l" t="t" r="r" b="b"/>
            <a:pathLst>
              <a:path w="3253289" h="3762955">
                <a:moveTo>
                  <a:pt x="0" y="0"/>
                </a:moveTo>
                <a:lnTo>
                  <a:pt x="3253289" y="0"/>
                </a:lnTo>
                <a:lnTo>
                  <a:pt x="3253289" y="3762955"/>
                </a:lnTo>
                <a:lnTo>
                  <a:pt x="0" y="3762955"/>
                </a:lnTo>
                <a:close/>
              </a:path>
            </a:pathLst>
          </a:custGeom>
          <a:solidFill>
            <a:schemeClr val="bg2">
              <a:lumMod val="75000"/>
            </a:schemeClr>
          </a:solidFill>
        </p:spPr>
        <p:txBody>
          <a:bodyPr wrap="square">
            <a:noAutofit/>
          </a:bodyPr>
          <a:lstStyle>
            <a:lvl1pPr marL="0" indent="0" algn="ctr">
              <a:buNone/>
              <a:defRPr sz="900" baseline="0"/>
            </a:lvl1pPr>
          </a:lstStyle>
          <a:p>
            <a:r>
              <a:rPr lang="en-US"/>
              <a:t>Add your image here [Drag and Drop]</a:t>
            </a:r>
          </a:p>
        </p:txBody>
      </p:sp>
    </p:spTree>
    <p:extLst>
      <p:ext uri="{BB962C8B-B14F-4D97-AF65-F5344CB8AC3E}">
        <p14:creationId xmlns:p14="http://schemas.microsoft.com/office/powerpoint/2010/main" val="3751071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_Left">
    <p:spTree>
      <p:nvGrpSpPr>
        <p:cNvPr id="1" name=""/>
        <p:cNvGrpSpPr/>
        <p:nvPr/>
      </p:nvGrpSpPr>
      <p:grpSpPr>
        <a:xfrm>
          <a:off x="0" y="0"/>
          <a:ext cx="0" cy="0"/>
          <a:chOff x="0" y="0"/>
          <a:chExt cx="0" cy="0"/>
        </a:xfrm>
      </p:grpSpPr>
      <p:sp>
        <p:nvSpPr>
          <p:cNvPr id="14" name="Picture Placeholder 13"/>
          <p:cNvSpPr>
            <a:spLocks noGrp="1"/>
          </p:cNvSpPr>
          <p:nvPr>
            <p:ph type="pic" sz="quarter" idx="12" hasCustomPrompt="1"/>
          </p:nvPr>
        </p:nvSpPr>
        <p:spPr>
          <a:xfrm>
            <a:off x="533400" y="1444700"/>
            <a:ext cx="5109161" cy="2822216"/>
          </a:xfrm>
          <a:custGeom>
            <a:avLst/>
            <a:gdLst>
              <a:gd name="connsiteX0" fmla="*/ 0 w 3253289"/>
              <a:gd name="connsiteY0" fmla="*/ 0 h 3762955"/>
              <a:gd name="connsiteX1" fmla="*/ 3253289 w 3253289"/>
              <a:gd name="connsiteY1" fmla="*/ 0 h 3762955"/>
              <a:gd name="connsiteX2" fmla="*/ 3253289 w 3253289"/>
              <a:gd name="connsiteY2" fmla="*/ 3762955 h 3762955"/>
              <a:gd name="connsiteX3" fmla="*/ 0 w 3253289"/>
              <a:gd name="connsiteY3" fmla="*/ 3762955 h 3762955"/>
            </a:gdLst>
            <a:ahLst/>
            <a:cxnLst>
              <a:cxn ang="0">
                <a:pos x="connsiteX0" y="connsiteY0"/>
              </a:cxn>
              <a:cxn ang="0">
                <a:pos x="connsiteX1" y="connsiteY1"/>
              </a:cxn>
              <a:cxn ang="0">
                <a:pos x="connsiteX2" y="connsiteY2"/>
              </a:cxn>
              <a:cxn ang="0">
                <a:pos x="connsiteX3" y="connsiteY3"/>
              </a:cxn>
            </a:cxnLst>
            <a:rect l="l" t="t" r="r" b="b"/>
            <a:pathLst>
              <a:path w="3253289" h="3762955">
                <a:moveTo>
                  <a:pt x="0" y="0"/>
                </a:moveTo>
                <a:lnTo>
                  <a:pt x="3253289" y="0"/>
                </a:lnTo>
                <a:lnTo>
                  <a:pt x="3253289" y="3762955"/>
                </a:lnTo>
                <a:lnTo>
                  <a:pt x="0" y="3762955"/>
                </a:lnTo>
                <a:close/>
              </a:path>
            </a:pathLst>
          </a:custGeom>
          <a:solidFill>
            <a:schemeClr val="bg2">
              <a:lumMod val="75000"/>
            </a:schemeClr>
          </a:solidFill>
        </p:spPr>
        <p:txBody>
          <a:bodyPr wrap="square">
            <a:noAutofit/>
          </a:bodyPr>
          <a:lstStyle>
            <a:lvl1pPr marL="0" indent="0" algn="ctr">
              <a:buNone/>
              <a:defRPr sz="900" baseline="0"/>
            </a:lvl1pPr>
          </a:lstStyle>
          <a:p>
            <a:r>
              <a:rPr lang="en-US"/>
              <a:t>Add your image here [Drag and Drop]</a:t>
            </a:r>
          </a:p>
        </p:txBody>
      </p:sp>
      <p:sp>
        <p:nvSpPr>
          <p:cNvPr id="11" name="Rectangle 10">
            <a:extLst>
              <a:ext uri="{FF2B5EF4-FFF2-40B4-BE49-F238E27FC236}">
                <a16:creationId xmlns:a16="http://schemas.microsoft.com/office/drawing/2014/main" id="{D7E7B5C9-A011-B045-BA26-CD2B7A8A7F6A}"/>
              </a:ext>
            </a:extLst>
          </p:cNvPr>
          <p:cNvSpPr/>
          <p:nvPr userDrawn="1"/>
        </p:nvSpPr>
        <p:spPr>
          <a:xfrm>
            <a:off x="0" y="4767263"/>
            <a:ext cx="9144000" cy="381000"/>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2" name="Picture 11" descr="A picture containing text, sign&#10;&#10;Description automatically generated">
            <a:extLst>
              <a:ext uri="{FF2B5EF4-FFF2-40B4-BE49-F238E27FC236}">
                <a16:creationId xmlns:a16="http://schemas.microsoft.com/office/drawing/2014/main" id="{9FC1F4B6-6D63-9443-99D5-905322D6F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68494" y="199631"/>
            <a:ext cx="856872" cy="498468"/>
          </a:xfrm>
          <a:prstGeom prst="rect">
            <a:avLst/>
          </a:prstGeom>
        </p:spPr>
      </p:pic>
      <p:sp>
        <p:nvSpPr>
          <p:cNvPr id="13" name="Title 1">
            <a:extLst>
              <a:ext uri="{FF2B5EF4-FFF2-40B4-BE49-F238E27FC236}">
                <a16:creationId xmlns:a16="http://schemas.microsoft.com/office/drawing/2014/main" id="{96B120DC-CF59-4A4C-B14E-B2418A4C19D3}"/>
              </a:ext>
            </a:extLst>
          </p:cNvPr>
          <p:cNvSpPr txBox="1">
            <a:spLocks/>
          </p:cNvSpPr>
          <p:nvPr userDrawn="1"/>
        </p:nvSpPr>
        <p:spPr>
          <a:xfrm>
            <a:off x="6093337" y="4800568"/>
            <a:ext cx="3053326" cy="31439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lang="en-US" sz="4400" b="0" kern="1200" cap="all" dirty="0">
                <a:solidFill>
                  <a:srgbClr val="202020"/>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Value.  Compassion.  Service.</a:t>
            </a:r>
            <a:endParaRPr kumimoji="0" lang="en-US" sz="1400" b="1" i="0" u="none" strike="noStrike" kern="1200" cap="all" spc="0" normalizeH="0" baseline="0" noProof="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15" name="TextBox 14">
            <a:extLst>
              <a:ext uri="{FF2B5EF4-FFF2-40B4-BE49-F238E27FC236}">
                <a16:creationId xmlns:a16="http://schemas.microsoft.com/office/drawing/2014/main" id="{0FE71865-FE55-454C-876C-23F245E71074}"/>
              </a:ext>
            </a:extLst>
          </p:cNvPr>
          <p:cNvSpPr txBox="1"/>
          <p:nvPr userDrawn="1"/>
        </p:nvSpPr>
        <p:spPr>
          <a:xfrm>
            <a:off x="341641" y="4879252"/>
            <a:ext cx="2380284" cy="196208"/>
          </a:xfrm>
          <a:prstGeom prst="rect">
            <a:avLst/>
          </a:prstGeom>
          <a:noFill/>
        </p:spPr>
        <p:txBody>
          <a:bodyPr wrap="square" rtlCol="0">
            <a:spAutoFit/>
          </a:bodyPr>
          <a:lstStyle/>
          <a:p>
            <a:pPr defTabSz="685800"/>
            <a:r>
              <a:rPr lang="en-US" sz="675">
                <a:solidFill>
                  <a:prstClr val="white"/>
                </a:solidFill>
                <a:latin typeface="Nunito SemiBold" panose="00000700000000000000" pitchFamily="2" charset="0"/>
              </a:rPr>
              <a:t>Confidential – </a:t>
            </a:r>
            <a:r>
              <a:rPr lang="en-US" sz="675">
                <a:solidFill>
                  <a:prstClr val="white"/>
                </a:solidFill>
                <a:latin typeface="Nunito Light" panose="00000400000000000000" pitchFamily="2" charset="0"/>
              </a:rPr>
              <a:t>Not Intended for Distribution</a:t>
            </a:r>
          </a:p>
        </p:txBody>
      </p:sp>
      <p:sp>
        <p:nvSpPr>
          <p:cNvPr id="16" name="Text Placeholder 14">
            <a:extLst>
              <a:ext uri="{FF2B5EF4-FFF2-40B4-BE49-F238E27FC236}">
                <a16:creationId xmlns:a16="http://schemas.microsoft.com/office/drawing/2014/main" id="{9A95E02F-C62C-CE4A-994B-128148A39D17}"/>
              </a:ext>
            </a:extLst>
          </p:cNvPr>
          <p:cNvSpPr>
            <a:spLocks noGrp="1"/>
          </p:cNvSpPr>
          <p:nvPr>
            <p:ph type="body" sz="quarter" idx="11" hasCustomPrompt="1"/>
          </p:nvPr>
        </p:nvSpPr>
        <p:spPr>
          <a:xfrm>
            <a:off x="1143001" y="537855"/>
            <a:ext cx="6825493" cy="406498"/>
          </a:xfrm>
          <a:prstGeom prst="rect">
            <a:avLst/>
          </a:prstGeom>
        </p:spPr>
        <p:txBody>
          <a:bodyPr lIns="0" tIns="0" rIns="0" bIns="0"/>
          <a:lstStyle>
            <a:lvl1pPr marL="0" indent="0" algn="ctr">
              <a:lnSpc>
                <a:spcPct val="100000"/>
              </a:lnSpc>
              <a:buNone/>
              <a:defRPr sz="3200" b="0" i="0">
                <a:solidFill>
                  <a:schemeClr val="accent1"/>
                </a:solidFill>
                <a:latin typeface="Nunito" pitchFamily="2" charset="77"/>
                <a:ea typeface="Open Sans" panose="020B0606030504020204" pitchFamily="34" charset="0"/>
                <a:cs typeface="Open Sans" panose="020B0606030504020204" pitchFamily="34" charset="0"/>
              </a:defRPr>
            </a:lvl1pPr>
          </a:lstStyle>
          <a:p>
            <a:pPr lvl="0"/>
            <a:r>
              <a:rPr lang="en-US"/>
              <a:t>Edit Headline</a:t>
            </a:r>
          </a:p>
        </p:txBody>
      </p:sp>
      <p:sp>
        <p:nvSpPr>
          <p:cNvPr id="17" name="Text Placeholder 14">
            <a:extLst>
              <a:ext uri="{FF2B5EF4-FFF2-40B4-BE49-F238E27FC236}">
                <a16:creationId xmlns:a16="http://schemas.microsoft.com/office/drawing/2014/main" id="{32B7E532-B1E3-5A43-9909-E18A0662E8C2}"/>
              </a:ext>
            </a:extLst>
          </p:cNvPr>
          <p:cNvSpPr>
            <a:spLocks noGrp="1"/>
          </p:cNvSpPr>
          <p:nvPr>
            <p:ph type="body" sz="quarter" idx="13" hasCustomPrompt="1"/>
          </p:nvPr>
        </p:nvSpPr>
        <p:spPr>
          <a:xfrm>
            <a:off x="6001478" y="1444699"/>
            <a:ext cx="2823888" cy="2822217"/>
          </a:xfrm>
          <a:prstGeom prst="rect">
            <a:avLst/>
          </a:prstGeom>
        </p:spPr>
        <p:txBody>
          <a:bodyPr lIns="0" tIns="0" rIns="0" bIns="0"/>
          <a:lstStyle>
            <a:lvl1pPr marL="0" indent="0">
              <a:lnSpc>
                <a:spcPct val="150000"/>
              </a:lnSpc>
              <a:spcBef>
                <a:spcPts val="0"/>
              </a:spcBef>
              <a:buClr>
                <a:schemeClr val="accent1"/>
              </a:buClr>
              <a:buSzPct val="100000"/>
              <a:buFontTx/>
              <a:buNone/>
              <a:defRPr sz="1200" b="0" i="0">
                <a:solidFill>
                  <a:schemeClr val="tx1"/>
                </a:solidFill>
                <a:latin typeface="Nunito" pitchFamily="2" charset="77"/>
                <a:ea typeface="Open Sans" panose="020B0606030504020204" pitchFamily="34" charset="0"/>
                <a:cs typeface="Open Sans" panose="020B0606030504020204" pitchFamily="34" charset="0"/>
              </a:defRPr>
            </a:lvl1pPr>
          </a:lstStyle>
          <a:p>
            <a:pPr lvl="0"/>
            <a:r>
              <a:rPr lang="en-US"/>
              <a:t>Insert body copy</a:t>
            </a:r>
          </a:p>
        </p:txBody>
      </p:sp>
    </p:spTree>
    <p:extLst>
      <p:ext uri="{BB962C8B-B14F-4D97-AF65-F5344CB8AC3E}">
        <p14:creationId xmlns:p14="http://schemas.microsoft.com/office/powerpoint/2010/main" val="3096674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Copy_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0D91A5-BFAC-254C-95E4-5F6940919285}"/>
              </a:ext>
            </a:extLst>
          </p:cNvPr>
          <p:cNvSpPr/>
          <p:nvPr userDrawn="1"/>
        </p:nvSpPr>
        <p:spPr>
          <a:xfrm>
            <a:off x="0" y="4767263"/>
            <a:ext cx="9144000" cy="381000"/>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Picture 3" descr="A picture containing text, sign&#10;&#10;Description automatically generated">
            <a:extLst>
              <a:ext uri="{FF2B5EF4-FFF2-40B4-BE49-F238E27FC236}">
                <a16:creationId xmlns:a16="http://schemas.microsoft.com/office/drawing/2014/main" id="{FFD2D809-BB42-9F4D-A0B4-93A7D2BE0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68494" y="199631"/>
            <a:ext cx="856872" cy="498468"/>
          </a:xfrm>
          <a:prstGeom prst="rect">
            <a:avLst/>
          </a:prstGeom>
        </p:spPr>
      </p:pic>
      <p:sp>
        <p:nvSpPr>
          <p:cNvPr id="5" name="Title 1">
            <a:extLst>
              <a:ext uri="{FF2B5EF4-FFF2-40B4-BE49-F238E27FC236}">
                <a16:creationId xmlns:a16="http://schemas.microsoft.com/office/drawing/2014/main" id="{489220F4-1ED2-8E4E-BDF4-32FC4DED9DD1}"/>
              </a:ext>
            </a:extLst>
          </p:cNvPr>
          <p:cNvSpPr txBox="1">
            <a:spLocks/>
          </p:cNvSpPr>
          <p:nvPr userDrawn="1"/>
        </p:nvSpPr>
        <p:spPr>
          <a:xfrm>
            <a:off x="6093337" y="4800568"/>
            <a:ext cx="3053326" cy="31439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lang="en-US" sz="4400" b="0" kern="1200" cap="all" dirty="0">
                <a:solidFill>
                  <a:srgbClr val="202020"/>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Value.  Compassion.  Service.</a:t>
            </a:r>
            <a:endParaRPr kumimoji="0" lang="en-US" sz="1400" b="1" i="0" u="none" strike="noStrike" kern="1200" cap="all" spc="0" normalizeH="0" baseline="0" noProof="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6" name="TextBox 5">
            <a:extLst>
              <a:ext uri="{FF2B5EF4-FFF2-40B4-BE49-F238E27FC236}">
                <a16:creationId xmlns:a16="http://schemas.microsoft.com/office/drawing/2014/main" id="{58527AA4-89B9-D949-876A-A119B4B9B21D}"/>
              </a:ext>
            </a:extLst>
          </p:cNvPr>
          <p:cNvSpPr txBox="1"/>
          <p:nvPr userDrawn="1"/>
        </p:nvSpPr>
        <p:spPr>
          <a:xfrm>
            <a:off x="341641" y="4879252"/>
            <a:ext cx="2380284" cy="196208"/>
          </a:xfrm>
          <a:prstGeom prst="rect">
            <a:avLst/>
          </a:prstGeom>
          <a:noFill/>
        </p:spPr>
        <p:txBody>
          <a:bodyPr wrap="square" rtlCol="0">
            <a:spAutoFit/>
          </a:bodyPr>
          <a:lstStyle/>
          <a:p>
            <a:pPr defTabSz="685800"/>
            <a:r>
              <a:rPr lang="en-US" sz="675">
                <a:solidFill>
                  <a:prstClr val="white"/>
                </a:solidFill>
                <a:latin typeface="Nunito SemiBold" panose="00000700000000000000" pitchFamily="2" charset="0"/>
              </a:rPr>
              <a:t>Confidential – </a:t>
            </a:r>
            <a:r>
              <a:rPr lang="en-US" sz="675">
                <a:solidFill>
                  <a:prstClr val="white"/>
                </a:solidFill>
                <a:latin typeface="Nunito Light" panose="00000400000000000000" pitchFamily="2" charset="0"/>
              </a:rPr>
              <a:t>Not Intended for Distribution</a:t>
            </a:r>
          </a:p>
        </p:txBody>
      </p:sp>
      <p:sp>
        <p:nvSpPr>
          <p:cNvPr id="7" name="Text Placeholder 14">
            <a:extLst>
              <a:ext uri="{FF2B5EF4-FFF2-40B4-BE49-F238E27FC236}">
                <a16:creationId xmlns:a16="http://schemas.microsoft.com/office/drawing/2014/main" id="{5BE36CED-885A-AE4B-A404-9C01791FED37}"/>
              </a:ext>
            </a:extLst>
          </p:cNvPr>
          <p:cNvSpPr>
            <a:spLocks noGrp="1"/>
          </p:cNvSpPr>
          <p:nvPr>
            <p:ph type="body" sz="quarter" idx="11" hasCustomPrompt="1"/>
          </p:nvPr>
        </p:nvSpPr>
        <p:spPr>
          <a:xfrm>
            <a:off x="1143001" y="537855"/>
            <a:ext cx="6825493" cy="406498"/>
          </a:xfrm>
          <a:prstGeom prst="rect">
            <a:avLst/>
          </a:prstGeom>
        </p:spPr>
        <p:txBody>
          <a:bodyPr lIns="0" tIns="0" rIns="0" bIns="0"/>
          <a:lstStyle>
            <a:lvl1pPr marL="0" indent="0" algn="ctr">
              <a:lnSpc>
                <a:spcPct val="100000"/>
              </a:lnSpc>
              <a:buNone/>
              <a:defRPr sz="3200" b="0" i="0">
                <a:solidFill>
                  <a:schemeClr val="accent1"/>
                </a:solidFill>
                <a:latin typeface="Nunito" pitchFamily="2" charset="77"/>
                <a:ea typeface="Open Sans" panose="020B0606030504020204" pitchFamily="34" charset="0"/>
                <a:cs typeface="Open Sans" panose="020B0606030504020204" pitchFamily="34" charset="0"/>
              </a:defRPr>
            </a:lvl1pPr>
          </a:lstStyle>
          <a:p>
            <a:pPr lvl="0"/>
            <a:r>
              <a:rPr lang="en-US"/>
              <a:t>Edit Headline</a:t>
            </a:r>
          </a:p>
        </p:txBody>
      </p:sp>
      <p:sp>
        <p:nvSpPr>
          <p:cNvPr id="3" name="Text Placeholder 14">
            <a:extLst>
              <a:ext uri="{FF2B5EF4-FFF2-40B4-BE49-F238E27FC236}">
                <a16:creationId xmlns:a16="http://schemas.microsoft.com/office/drawing/2014/main" id="{102A3FC6-3F72-AF50-F648-A983CBD3AC43}"/>
              </a:ext>
            </a:extLst>
          </p:cNvPr>
          <p:cNvSpPr>
            <a:spLocks noGrp="1"/>
          </p:cNvSpPr>
          <p:nvPr>
            <p:ph type="body" sz="quarter" idx="12" hasCustomPrompt="1"/>
          </p:nvPr>
        </p:nvSpPr>
        <p:spPr>
          <a:xfrm>
            <a:off x="1143311" y="1282577"/>
            <a:ext cx="6825183" cy="3095919"/>
          </a:xfrm>
          <a:prstGeom prst="rect">
            <a:avLst/>
          </a:prstGeom>
        </p:spPr>
        <p:txBody>
          <a:bodyPr lIns="0" tIns="0" rIns="0" bIns="0"/>
          <a:lstStyle>
            <a:lvl1pPr marL="0" indent="0">
              <a:lnSpc>
                <a:spcPct val="150000"/>
              </a:lnSpc>
              <a:spcBef>
                <a:spcPts val="0"/>
              </a:spcBef>
              <a:buClr>
                <a:schemeClr val="accent1"/>
              </a:buClr>
              <a:buSzPct val="100000"/>
              <a:buFontTx/>
              <a:buNone/>
              <a:defRPr sz="1200" b="0" i="0">
                <a:solidFill>
                  <a:schemeClr val="tx1"/>
                </a:solidFill>
                <a:latin typeface="Nunito" pitchFamily="2" charset="77"/>
                <a:ea typeface="Open Sans" panose="020B0606030504020204" pitchFamily="34" charset="0"/>
                <a:cs typeface="Open Sans" panose="020B0606030504020204" pitchFamily="34" charset="0"/>
              </a:defRPr>
            </a:lvl1pPr>
          </a:lstStyle>
          <a:p>
            <a:pPr lvl="0"/>
            <a:r>
              <a:rPr lang="en-US"/>
              <a:t>Insert body copy</a:t>
            </a:r>
          </a:p>
        </p:txBody>
      </p:sp>
    </p:spTree>
    <p:extLst>
      <p:ext uri="{BB962C8B-B14F-4D97-AF65-F5344CB8AC3E}">
        <p14:creationId xmlns:p14="http://schemas.microsoft.com/office/powerpoint/2010/main" val="54410207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3" name="Picture 2" descr="A picture containing outdoor, sky, nature, water&#10;&#10;Description automatically generated">
            <a:extLst>
              <a:ext uri="{FF2B5EF4-FFF2-40B4-BE49-F238E27FC236}">
                <a16:creationId xmlns:a16="http://schemas.microsoft.com/office/drawing/2014/main" id="{918CC741-0E23-2C47-97BA-094E4E944B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C8963261-D65B-B441-854B-F932E13661A9}"/>
              </a:ext>
            </a:extLst>
          </p:cNvPr>
          <p:cNvSpPr txBox="1"/>
          <p:nvPr userDrawn="1"/>
        </p:nvSpPr>
        <p:spPr>
          <a:xfrm>
            <a:off x="6989990" y="4754133"/>
            <a:ext cx="2380284" cy="196208"/>
          </a:xfrm>
          <a:prstGeom prst="rect">
            <a:avLst/>
          </a:prstGeom>
          <a:noFill/>
        </p:spPr>
        <p:txBody>
          <a:bodyPr wrap="square" rtlCol="0">
            <a:spAutoFit/>
          </a:bodyPr>
          <a:lstStyle/>
          <a:p>
            <a:pPr defTabSz="685800"/>
            <a:r>
              <a:rPr lang="en-US" sz="675">
                <a:solidFill>
                  <a:srgbClr val="FFFFFF"/>
                </a:solidFill>
                <a:latin typeface="Nunito SemiBold" panose="00000700000000000000" pitchFamily="2" charset="0"/>
              </a:rPr>
              <a:t>Confidential – </a:t>
            </a:r>
            <a:r>
              <a:rPr lang="en-US" sz="675">
                <a:solidFill>
                  <a:srgbClr val="FFFFFF"/>
                </a:solidFill>
                <a:latin typeface="Nunito Light" panose="00000400000000000000" pitchFamily="2" charset="0"/>
              </a:rPr>
              <a:t>Not Intended for Distribution</a:t>
            </a:r>
          </a:p>
        </p:txBody>
      </p:sp>
      <p:sp>
        <p:nvSpPr>
          <p:cNvPr id="8" name="Text Placeholder 14">
            <a:extLst>
              <a:ext uri="{FF2B5EF4-FFF2-40B4-BE49-F238E27FC236}">
                <a16:creationId xmlns:a16="http://schemas.microsoft.com/office/drawing/2014/main" id="{8F2FE2F3-1D2C-0C4A-A3E9-F48B97859E5D}"/>
              </a:ext>
            </a:extLst>
          </p:cNvPr>
          <p:cNvSpPr>
            <a:spLocks noGrp="1"/>
          </p:cNvSpPr>
          <p:nvPr>
            <p:ph type="body" sz="quarter" idx="10" hasCustomPrompt="1"/>
          </p:nvPr>
        </p:nvSpPr>
        <p:spPr>
          <a:xfrm>
            <a:off x="457200" y="4728612"/>
            <a:ext cx="1905000" cy="371475"/>
          </a:xfrm>
          <a:prstGeom prst="rect">
            <a:avLst/>
          </a:prstGeom>
        </p:spPr>
        <p:txBody>
          <a:bodyPr lIns="0" tIns="0" rIns="0" bIns="0"/>
          <a:lstStyle>
            <a:lvl1pPr marL="0" indent="0" algn="l">
              <a:buNone/>
              <a:defRPr sz="1400" b="0" i="0">
                <a:solidFill>
                  <a:schemeClr val="bg1"/>
                </a:solidFill>
                <a:latin typeface="Nunito" pitchFamily="2" charset="77"/>
                <a:ea typeface="Open Sans" panose="020B0606030504020204" pitchFamily="34" charset="0"/>
                <a:cs typeface="Open Sans" panose="020B0606030504020204" pitchFamily="34" charset="0"/>
              </a:defRPr>
            </a:lvl1pPr>
          </a:lstStyle>
          <a:p>
            <a:pPr lvl="0"/>
            <a:r>
              <a:rPr lang="en-US"/>
              <a:t>Month 24, 2022</a:t>
            </a:r>
          </a:p>
        </p:txBody>
      </p:sp>
      <p:sp>
        <p:nvSpPr>
          <p:cNvPr id="9" name="Text Placeholder 14">
            <a:extLst>
              <a:ext uri="{FF2B5EF4-FFF2-40B4-BE49-F238E27FC236}">
                <a16:creationId xmlns:a16="http://schemas.microsoft.com/office/drawing/2014/main" id="{E3BD06E7-486F-CF4D-96DA-C4F9F1284905}"/>
              </a:ext>
            </a:extLst>
          </p:cNvPr>
          <p:cNvSpPr>
            <a:spLocks noGrp="1"/>
          </p:cNvSpPr>
          <p:nvPr>
            <p:ph type="body" sz="quarter" idx="11" hasCustomPrompt="1"/>
          </p:nvPr>
        </p:nvSpPr>
        <p:spPr>
          <a:xfrm>
            <a:off x="0" y="2533163"/>
            <a:ext cx="9144000" cy="381000"/>
          </a:xfrm>
          <a:prstGeom prst="rect">
            <a:avLst/>
          </a:prstGeom>
        </p:spPr>
        <p:txBody>
          <a:bodyPr lIns="0" tIns="0" rIns="0" bIns="0"/>
          <a:lstStyle>
            <a:lvl1pPr marL="0" indent="0" algn="ctr">
              <a:lnSpc>
                <a:spcPct val="100000"/>
              </a:lnSpc>
              <a:buNone/>
              <a:defRPr sz="1800"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EDIT TITLE HERE</a:t>
            </a:r>
          </a:p>
        </p:txBody>
      </p:sp>
      <p:pic>
        <p:nvPicPr>
          <p:cNvPr id="7" name="Picture 6" descr="A picture containing text, sign&#10;&#10;Description automatically generated">
            <a:extLst>
              <a:ext uri="{FF2B5EF4-FFF2-40B4-BE49-F238E27FC236}">
                <a16:creationId xmlns:a16="http://schemas.microsoft.com/office/drawing/2014/main" id="{B2FE70B3-F578-1341-8904-8C2308F30BE3}"/>
              </a:ext>
            </a:extLst>
          </p:cNvPr>
          <p:cNvPicPr>
            <a:picLocks noChangeAspect="1"/>
          </p:cNvPicPr>
          <p:nvPr userDrawn="1"/>
        </p:nvPicPr>
        <p:blipFill>
          <a:blip r:embed="rId3"/>
          <a:stretch>
            <a:fillRect/>
          </a:stretch>
        </p:blipFill>
        <p:spPr>
          <a:xfrm>
            <a:off x="3733800" y="1276350"/>
            <a:ext cx="1804766" cy="1049888"/>
          </a:xfrm>
          <a:prstGeom prst="rect">
            <a:avLst/>
          </a:prstGeom>
        </p:spPr>
      </p:pic>
    </p:spTree>
    <p:extLst>
      <p:ext uri="{BB962C8B-B14F-4D97-AF65-F5344CB8AC3E}">
        <p14:creationId xmlns:p14="http://schemas.microsoft.com/office/powerpoint/2010/main" val="527470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_Foot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0D91A5-BFAC-254C-95E4-5F6940919285}"/>
              </a:ext>
            </a:extLst>
          </p:cNvPr>
          <p:cNvSpPr/>
          <p:nvPr userDrawn="1"/>
        </p:nvSpPr>
        <p:spPr>
          <a:xfrm>
            <a:off x="0" y="4767263"/>
            <a:ext cx="9144000" cy="381000"/>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Picture 3" descr="A picture containing text, sign&#10;&#10;Description automatically generated">
            <a:extLst>
              <a:ext uri="{FF2B5EF4-FFF2-40B4-BE49-F238E27FC236}">
                <a16:creationId xmlns:a16="http://schemas.microsoft.com/office/drawing/2014/main" id="{FFD2D809-BB42-9F4D-A0B4-93A7D2BE0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68494" y="199631"/>
            <a:ext cx="856872" cy="498468"/>
          </a:xfrm>
          <a:prstGeom prst="rect">
            <a:avLst/>
          </a:prstGeom>
        </p:spPr>
      </p:pic>
      <p:sp>
        <p:nvSpPr>
          <p:cNvPr id="5" name="Title 1">
            <a:extLst>
              <a:ext uri="{FF2B5EF4-FFF2-40B4-BE49-F238E27FC236}">
                <a16:creationId xmlns:a16="http://schemas.microsoft.com/office/drawing/2014/main" id="{489220F4-1ED2-8E4E-BDF4-32FC4DED9DD1}"/>
              </a:ext>
            </a:extLst>
          </p:cNvPr>
          <p:cNvSpPr txBox="1">
            <a:spLocks/>
          </p:cNvSpPr>
          <p:nvPr userDrawn="1"/>
        </p:nvSpPr>
        <p:spPr>
          <a:xfrm>
            <a:off x="6093337" y="4800568"/>
            <a:ext cx="3053326" cy="31439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lang="en-US" sz="4400" b="0" kern="1200" cap="all" dirty="0">
                <a:solidFill>
                  <a:srgbClr val="202020"/>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Value.  Compassion.  Service.</a:t>
            </a:r>
            <a:endParaRPr kumimoji="0" lang="en-US" sz="1400" b="1" i="0" u="none" strike="noStrike" kern="1200" cap="all" spc="0" normalizeH="0" baseline="0" noProof="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6" name="TextBox 5">
            <a:extLst>
              <a:ext uri="{FF2B5EF4-FFF2-40B4-BE49-F238E27FC236}">
                <a16:creationId xmlns:a16="http://schemas.microsoft.com/office/drawing/2014/main" id="{58527AA4-89B9-D949-876A-A119B4B9B21D}"/>
              </a:ext>
            </a:extLst>
          </p:cNvPr>
          <p:cNvSpPr txBox="1"/>
          <p:nvPr userDrawn="1"/>
        </p:nvSpPr>
        <p:spPr>
          <a:xfrm>
            <a:off x="341641" y="4879252"/>
            <a:ext cx="2380284" cy="196208"/>
          </a:xfrm>
          <a:prstGeom prst="rect">
            <a:avLst/>
          </a:prstGeom>
          <a:noFill/>
        </p:spPr>
        <p:txBody>
          <a:bodyPr wrap="square" rtlCol="0">
            <a:spAutoFit/>
          </a:bodyPr>
          <a:lstStyle/>
          <a:p>
            <a:pPr defTabSz="685800"/>
            <a:r>
              <a:rPr lang="en-US" sz="675">
                <a:solidFill>
                  <a:prstClr val="white"/>
                </a:solidFill>
                <a:latin typeface="Nunito SemiBold" panose="00000700000000000000" pitchFamily="2" charset="0"/>
              </a:rPr>
              <a:t>Confidential – </a:t>
            </a:r>
            <a:r>
              <a:rPr lang="en-US" sz="675">
                <a:solidFill>
                  <a:prstClr val="white"/>
                </a:solidFill>
                <a:latin typeface="Nunito Light" panose="00000400000000000000" pitchFamily="2" charset="0"/>
              </a:rPr>
              <a:t>Not Intended for Distribution</a:t>
            </a:r>
          </a:p>
        </p:txBody>
      </p:sp>
      <p:sp>
        <p:nvSpPr>
          <p:cNvPr id="7" name="Text Placeholder 14">
            <a:extLst>
              <a:ext uri="{FF2B5EF4-FFF2-40B4-BE49-F238E27FC236}">
                <a16:creationId xmlns:a16="http://schemas.microsoft.com/office/drawing/2014/main" id="{5BE36CED-885A-AE4B-A404-9C01791FED37}"/>
              </a:ext>
            </a:extLst>
          </p:cNvPr>
          <p:cNvSpPr>
            <a:spLocks noGrp="1"/>
          </p:cNvSpPr>
          <p:nvPr>
            <p:ph type="body" sz="quarter" idx="11" hasCustomPrompt="1"/>
          </p:nvPr>
        </p:nvSpPr>
        <p:spPr>
          <a:xfrm>
            <a:off x="1143001" y="537855"/>
            <a:ext cx="6825493" cy="406498"/>
          </a:xfrm>
          <a:prstGeom prst="rect">
            <a:avLst/>
          </a:prstGeom>
        </p:spPr>
        <p:txBody>
          <a:bodyPr lIns="0" tIns="0" rIns="0" bIns="0"/>
          <a:lstStyle>
            <a:lvl1pPr marL="0" indent="0" algn="ctr">
              <a:lnSpc>
                <a:spcPct val="100000"/>
              </a:lnSpc>
              <a:buNone/>
              <a:defRPr sz="3200" b="0" i="0">
                <a:solidFill>
                  <a:schemeClr val="accent1"/>
                </a:solidFill>
                <a:latin typeface="Nunito" pitchFamily="2" charset="77"/>
                <a:ea typeface="Open Sans" panose="020B0606030504020204" pitchFamily="34" charset="0"/>
                <a:cs typeface="Open Sans" panose="020B0606030504020204" pitchFamily="34" charset="0"/>
              </a:defRPr>
            </a:lvl1pPr>
          </a:lstStyle>
          <a:p>
            <a:pPr lvl="0"/>
            <a:r>
              <a:rPr lang="en-US"/>
              <a:t>Edit Headline</a:t>
            </a:r>
          </a:p>
        </p:txBody>
      </p:sp>
    </p:spTree>
    <p:extLst>
      <p:ext uri="{BB962C8B-B14F-4D97-AF65-F5344CB8AC3E}">
        <p14:creationId xmlns:p14="http://schemas.microsoft.com/office/powerpoint/2010/main" val="403495162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mpliance 1">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56782B75-46B2-E049-8ED2-EA694941F1E4}"/>
              </a:ext>
            </a:extLst>
          </p:cNvPr>
          <p:cNvSpPr>
            <a:spLocks noGrp="1"/>
          </p:cNvSpPr>
          <p:nvPr>
            <p:ph type="sldNum" sz="quarter" idx="4294967295"/>
          </p:nvPr>
        </p:nvSpPr>
        <p:spPr>
          <a:xfrm>
            <a:off x="7010400" y="4767263"/>
            <a:ext cx="2133600" cy="27463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86383-8D6A-4AC9-9ACC-1035AF233B0C}" type="slidenum">
              <a:rPr kumimoji="0" lang="en-US" sz="11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F83AF5F4-3948-A44B-8A21-AA32FCB5F4D1}"/>
              </a:ext>
            </a:extLst>
          </p:cNvPr>
          <p:cNvSpPr/>
          <p:nvPr userDrawn="1"/>
        </p:nvSpPr>
        <p:spPr>
          <a:xfrm>
            <a:off x="0" y="4767263"/>
            <a:ext cx="9144000" cy="381000"/>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9" name="Picture 18" descr="A picture containing text, sign&#10;&#10;Description automatically generated">
            <a:extLst>
              <a:ext uri="{FF2B5EF4-FFF2-40B4-BE49-F238E27FC236}">
                <a16:creationId xmlns:a16="http://schemas.microsoft.com/office/drawing/2014/main" id="{02FE96E6-0CA1-6940-805C-06670FB816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0255" y="386664"/>
            <a:ext cx="994145" cy="578324"/>
          </a:xfrm>
          <a:prstGeom prst="rect">
            <a:avLst/>
          </a:prstGeom>
        </p:spPr>
      </p:pic>
      <p:sp>
        <p:nvSpPr>
          <p:cNvPr id="20" name="Title 1">
            <a:extLst>
              <a:ext uri="{FF2B5EF4-FFF2-40B4-BE49-F238E27FC236}">
                <a16:creationId xmlns:a16="http://schemas.microsoft.com/office/drawing/2014/main" id="{41FD1E31-BBE3-2043-A15C-D4D67AD43508}"/>
              </a:ext>
            </a:extLst>
          </p:cNvPr>
          <p:cNvSpPr txBox="1">
            <a:spLocks/>
          </p:cNvSpPr>
          <p:nvPr userDrawn="1"/>
        </p:nvSpPr>
        <p:spPr>
          <a:xfrm>
            <a:off x="0" y="964988"/>
            <a:ext cx="9144000" cy="501939"/>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lang="en-US" sz="2400" b="1" kern="1200" cap="all" smtClean="0">
                <a:solidFill>
                  <a:srgbClr val="202020"/>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srgbClr val="115E67"/>
                </a:solidFill>
                <a:effectLst/>
                <a:uLnTx/>
                <a:uFillTx/>
                <a:latin typeface="Nunito" pitchFamily="2" charset="77"/>
                <a:ea typeface="+mj-ea"/>
                <a:cs typeface="Arial" panose="020B0604020202020204" pitchFamily="34" charset="0"/>
              </a:rPr>
              <a:t>Compliance is </a:t>
            </a:r>
            <a:br>
              <a:rPr kumimoji="0" lang="en-US" sz="3200" b="0" i="0" u="none" strike="noStrike" kern="1200" cap="none" spc="0" normalizeH="0" baseline="0" noProof="0">
                <a:ln>
                  <a:noFill/>
                </a:ln>
                <a:solidFill>
                  <a:srgbClr val="115E67"/>
                </a:solidFill>
                <a:effectLst/>
                <a:uLnTx/>
                <a:uFillTx/>
                <a:latin typeface="Nunito" pitchFamily="2" charset="77"/>
                <a:ea typeface="+mj-ea"/>
                <a:cs typeface="Arial" panose="020B0604020202020204" pitchFamily="34" charset="0"/>
              </a:rPr>
            </a:br>
            <a:r>
              <a:rPr kumimoji="0" lang="en-US" sz="3200" b="0" i="0" u="none" strike="noStrike" kern="1200" cap="none" spc="0" normalizeH="0" baseline="0" noProof="0">
                <a:ln>
                  <a:noFill/>
                </a:ln>
                <a:solidFill>
                  <a:srgbClr val="115E67"/>
                </a:solidFill>
                <a:effectLst/>
                <a:uLnTx/>
                <a:uFillTx/>
                <a:latin typeface="Nunito" pitchFamily="2" charset="77"/>
                <a:ea typeface="+mj-ea"/>
                <a:cs typeface="Arial" panose="020B0604020202020204" pitchFamily="34" charset="0"/>
              </a:rPr>
              <a:t>Everyone’s Responsibility!</a:t>
            </a:r>
            <a:endParaRPr kumimoji="0" lang="en-US" sz="3200" b="0" i="0" u="none" strike="noStrike" kern="1200" cap="all" spc="0" normalizeH="0" baseline="0" noProof="0">
              <a:ln>
                <a:noFill/>
              </a:ln>
              <a:solidFill>
                <a:srgbClr val="115E67"/>
              </a:solidFill>
              <a:effectLst/>
              <a:uLnTx/>
              <a:uFillTx/>
              <a:latin typeface="Nunito" pitchFamily="2" charset="77"/>
              <a:ea typeface="+mj-ea"/>
              <a:cs typeface="Arial" panose="020B0604020202020204" pitchFamily="34" charset="0"/>
            </a:endParaRPr>
          </a:p>
        </p:txBody>
      </p:sp>
      <p:sp>
        <p:nvSpPr>
          <p:cNvPr id="21" name="Title 1">
            <a:extLst>
              <a:ext uri="{FF2B5EF4-FFF2-40B4-BE49-F238E27FC236}">
                <a16:creationId xmlns:a16="http://schemas.microsoft.com/office/drawing/2014/main" id="{49D8F36D-90FE-B148-8493-094919F99651}"/>
              </a:ext>
            </a:extLst>
          </p:cNvPr>
          <p:cNvSpPr txBox="1">
            <a:spLocks/>
          </p:cNvSpPr>
          <p:nvPr userDrawn="1"/>
        </p:nvSpPr>
        <p:spPr>
          <a:xfrm>
            <a:off x="6093337" y="4800568"/>
            <a:ext cx="3053326" cy="31439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lang="en-US" sz="4400" b="0" kern="1200" cap="all" dirty="0">
                <a:solidFill>
                  <a:srgbClr val="202020"/>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Value.  Compassion.  Service.</a:t>
            </a:r>
            <a:endParaRPr kumimoji="0" lang="en-US" sz="1400" b="1" i="0" u="none" strike="noStrike" kern="1200" cap="all" spc="0" normalizeH="0" baseline="0" noProof="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22" name="TextBox 21">
            <a:extLst>
              <a:ext uri="{FF2B5EF4-FFF2-40B4-BE49-F238E27FC236}">
                <a16:creationId xmlns:a16="http://schemas.microsoft.com/office/drawing/2014/main" id="{0910894C-DEB7-B94A-9987-63613BE6D0F4}"/>
              </a:ext>
            </a:extLst>
          </p:cNvPr>
          <p:cNvSpPr txBox="1"/>
          <p:nvPr userDrawn="1"/>
        </p:nvSpPr>
        <p:spPr>
          <a:xfrm>
            <a:off x="341641" y="4879252"/>
            <a:ext cx="2380284" cy="196208"/>
          </a:xfrm>
          <a:prstGeom prst="rect">
            <a:avLst/>
          </a:prstGeom>
          <a:noFill/>
        </p:spPr>
        <p:txBody>
          <a:bodyPr wrap="square" rtlCol="0">
            <a:spAutoFit/>
          </a:bodyPr>
          <a:lstStyle/>
          <a:p>
            <a:pPr defTabSz="685800"/>
            <a:r>
              <a:rPr lang="en-US" sz="675">
                <a:solidFill>
                  <a:prstClr val="white"/>
                </a:solidFill>
                <a:latin typeface="Nunito SemiBold" panose="00000700000000000000" pitchFamily="2" charset="0"/>
              </a:rPr>
              <a:t>Confidential – </a:t>
            </a:r>
            <a:r>
              <a:rPr lang="en-US" sz="675">
                <a:solidFill>
                  <a:prstClr val="white"/>
                </a:solidFill>
                <a:latin typeface="Nunito Light" panose="00000400000000000000" pitchFamily="2" charset="0"/>
              </a:rPr>
              <a:t>Not Intended for Distribution</a:t>
            </a:r>
          </a:p>
        </p:txBody>
      </p:sp>
      <p:pic>
        <p:nvPicPr>
          <p:cNvPr id="26" name="Picture 25">
            <a:extLst>
              <a:ext uri="{FF2B5EF4-FFF2-40B4-BE49-F238E27FC236}">
                <a16:creationId xmlns:a16="http://schemas.microsoft.com/office/drawing/2014/main" id="{2623DB21-5E06-DD4A-83A7-90915659FC80}"/>
              </a:ext>
            </a:extLst>
          </p:cNvPr>
          <p:cNvPicPr>
            <a:picLocks noChangeAspect="1"/>
          </p:cNvPicPr>
          <p:nvPr userDrawn="1"/>
        </p:nvPicPr>
        <p:blipFill>
          <a:blip r:embed="rId3"/>
          <a:stretch>
            <a:fillRect/>
          </a:stretch>
        </p:blipFill>
        <p:spPr>
          <a:xfrm>
            <a:off x="685800" y="1578916"/>
            <a:ext cx="7772400" cy="3441700"/>
          </a:xfrm>
          <a:prstGeom prst="rect">
            <a:avLst/>
          </a:prstGeom>
        </p:spPr>
      </p:pic>
    </p:spTree>
    <p:extLst>
      <p:ext uri="{BB962C8B-B14F-4D97-AF65-F5344CB8AC3E}">
        <p14:creationId xmlns:p14="http://schemas.microsoft.com/office/powerpoint/2010/main" val="1990707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mpliance 2">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17A17BA-491F-5141-A8FA-AA8ABE1BFE57}"/>
              </a:ext>
            </a:extLst>
          </p:cNvPr>
          <p:cNvPicPr>
            <a:picLocks noChangeAspect="1"/>
          </p:cNvPicPr>
          <p:nvPr userDrawn="1"/>
        </p:nvPicPr>
        <p:blipFill>
          <a:blip r:embed="rId2"/>
          <a:stretch>
            <a:fillRect/>
          </a:stretch>
        </p:blipFill>
        <p:spPr>
          <a:xfrm>
            <a:off x="0" y="463550"/>
            <a:ext cx="9144000" cy="4216400"/>
          </a:xfrm>
          <a:prstGeom prst="rect">
            <a:avLst/>
          </a:prstGeom>
        </p:spPr>
      </p:pic>
    </p:spTree>
    <p:extLst>
      <p:ext uri="{BB962C8B-B14F-4D97-AF65-F5344CB8AC3E}">
        <p14:creationId xmlns:p14="http://schemas.microsoft.com/office/powerpoint/2010/main" val="146740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mpliance 3">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AC6DBD2-55B9-9546-B430-113F67A0595F}"/>
              </a:ext>
            </a:extLst>
          </p:cNvPr>
          <p:cNvSpPr>
            <a:spLocks noGrp="1"/>
          </p:cNvSpPr>
          <p:nvPr>
            <p:ph type="sldNum" sz="quarter" idx="4294967295"/>
          </p:nvPr>
        </p:nvSpPr>
        <p:spPr>
          <a:xfrm>
            <a:off x="7010400" y="4767263"/>
            <a:ext cx="2133600" cy="27463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86383-8D6A-4AC9-9ACC-1035AF233B0C}" type="slidenum">
              <a:rPr kumimoji="0" lang="en-US" sz="11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45E3FD27-DB2F-DD49-95A4-54952D200774}"/>
              </a:ext>
            </a:extLst>
          </p:cNvPr>
          <p:cNvSpPr/>
          <p:nvPr userDrawn="1"/>
        </p:nvSpPr>
        <p:spPr>
          <a:xfrm>
            <a:off x="0" y="4552950"/>
            <a:ext cx="9144000" cy="595313"/>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0" name="Picture 9" descr="A picture containing text, sign&#10;&#10;Description automatically generated">
            <a:extLst>
              <a:ext uri="{FF2B5EF4-FFF2-40B4-BE49-F238E27FC236}">
                <a16:creationId xmlns:a16="http://schemas.microsoft.com/office/drawing/2014/main" id="{118FEE9F-3A76-7C4C-9152-4E5A6447D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0255" y="386664"/>
            <a:ext cx="994145" cy="578324"/>
          </a:xfrm>
          <a:prstGeom prst="rect">
            <a:avLst/>
          </a:prstGeom>
        </p:spPr>
      </p:pic>
      <p:sp>
        <p:nvSpPr>
          <p:cNvPr id="11" name="Title 1">
            <a:extLst>
              <a:ext uri="{FF2B5EF4-FFF2-40B4-BE49-F238E27FC236}">
                <a16:creationId xmlns:a16="http://schemas.microsoft.com/office/drawing/2014/main" id="{6F7234D4-2941-BB4F-B11B-4903B0C52AB7}"/>
              </a:ext>
            </a:extLst>
          </p:cNvPr>
          <p:cNvSpPr txBox="1">
            <a:spLocks/>
          </p:cNvSpPr>
          <p:nvPr userDrawn="1"/>
        </p:nvSpPr>
        <p:spPr>
          <a:xfrm>
            <a:off x="0" y="666750"/>
            <a:ext cx="9144000" cy="501939"/>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lang="en-US" sz="2400" b="1" kern="1200" cap="all" smtClean="0">
                <a:solidFill>
                  <a:srgbClr val="202020"/>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srgbClr val="115E67"/>
                </a:solidFill>
                <a:effectLst/>
                <a:uLnTx/>
                <a:uFillTx/>
                <a:latin typeface="Nunito" pitchFamily="2" charset="77"/>
                <a:ea typeface="+mj-ea"/>
                <a:cs typeface="Arial" panose="020B0604020202020204" pitchFamily="34" charset="0"/>
              </a:rPr>
              <a:t>How Can I Report Potential </a:t>
            </a:r>
            <a:br>
              <a:rPr kumimoji="0" lang="en-US" sz="3200" b="0" i="0" u="none" strike="noStrike" kern="1200" cap="none" spc="0" normalizeH="0" baseline="0" noProof="0">
                <a:ln>
                  <a:noFill/>
                </a:ln>
                <a:solidFill>
                  <a:srgbClr val="115E67"/>
                </a:solidFill>
                <a:effectLst/>
                <a:uLnTx/>
                <a:uFillTx/>
                <a:latin typeface="Nunito" pitchFamily="2" charset="77"/>
                <a:ea typeface="+mj-ea"/>
                <a:cs typeface="Arial" panose="020B0604020202020204" pitchFamily="34" charset="0"/>
              </a:rPr>
            </a:br>
            <a:r>
              <a:rPr kumimoji="0" lang="en-US" sz="3200" b="0" i="0" u="none" strike="noStrike" kern="1200" cap="none" spc="0" normalizeH="0" baseline="0" noProof="0">
                <a:ln>
                  <a:noFill/>
                </a:ln>
                <a:solidFill>
                  <a:srgbClr val="115E67"/>
                </a:solidFill>
                <a:effectLst/>
                <a:uLnTx/>
                <a:uFillTx/>
                <a:latin typeface="Nunito" pitchFamily="2" charset="77"/>
                <a:ea typeface="+mj-ea"/>
                <a:cs typeface="Arial" panose="020B0604020202020204" pitchFamily="34" charset="0"/>
              </a:rPr>
              <a:t>Non-compliance or FWA?</a:t>
            </a:r>
            <a:endParaRPr kumimoji="0" lang="en-US" sz="3200" b="0" i="0" u="none" strike="noStrike" kern="1200" cap="all" spc="0" normalizeH="0" baseline="0" noProof="0">
              <a:ln>
                <a:noFill/>
              </a:ln>
              <a:solidFill>
                <a:srgbClr val="115E67"/>
              </a:solidFill>
              <a:effectLst/>
              <a:uLnTx/>
              <a:uFillTx/>
              <a:latin typeface="Nunito" pitchFamily="2" charset="77"/>
              <a:ea typeface="+mj-ea"/>
              <a:cs typeface="Arial" panose="020B0604020202020204" pitchFamily="34" charset="0"/>
            </a:endParaRPr>
          </a:p>
        </p:txBody>
      </p:sp>
      <p:sp>
        <p:nvSpPr>
          <p:cNvPr id="12" name="TextBox 11">
            <a:extLst>
              <a:ext uri="{FF2B5EF4-FFF2-40B4-BE49-F238E27FC236}">
                <a16:creationId xmlns:a16="http://schemas.microsoft.com/office/drawing/2014/main" id="{75CD72CC-6A22-0D4F-B80C-7C5DCEA989C7}"/>
              </a:ext>
            </a:extLst>
          </p:cNvPr>
          <p:cNvSpPr txBox="1"/>
          <p:nvPr userDrawn="1"/>
        </p:nvSpPr>
        <p:spPr>
          <a:xfrm>
            <a:off x="990601" y="1245074"/>
            <a:ext cx="7543799" cy="3862596"/>
          </a:xfrm>
          <a:prstGeom prst="rect">
            <a:avLst/>
          </a:prstGeom>
          <a:noFill/>
        </p:spPr>
        <p:txBody>
          <a:bodyPr wrap="square" lIns="68580">
            <a:spAutoFit/>
          </a:bodyPr>
          <a:lstStyle/>
          <a:p>
            <a:pPr marL="0" marR="0" lvl="0" indent="0" algn="l" defTabSz="685783" rtl="0" eaLnBrk="1" fontAlgn="auto" latinLnBrk="0" hangingPunct="1">
              <a:lnSpc>
                <a:spcPct val="100000"/>
              </a:lnSpc>
              <a:spcBef>
                <a:spcPts val="0"/>
              </a:spcBef>
              <a:spcAft>
                <a:spcPts val="600"/>
              </a:spcAft>
              <a:buClr>
                <a:srgbClr val="015965"/>
              </a:buClr>
              <a:buSzPct val="120000"/>
              <a:buFontTx/>
              <a:buNone/>
              <a:tabLst/>
              <a:defRPr/>
            </a:pPr>
            <a:r>
              <a:rPr kumimoji="0" lang="en-US" sz="1400" b="1" i="0" u="none" strike="noStrike" kern="1200" cap="none" spc="0" normalizeH="0" baseline="0" noProof="0">
                <a:ln>
                  <a:noFill/>
                </a:ln>
                <a:solidFill>
                  <a:srgbClr val="23AE49"/>
                </a:solidFill>
                <a:effectLst/>
                <a:uLnTx/>
                <a:uFillTx/>
                <a:latin typeface="Nunito" panose="00000500000000000000"/>
                <a:ea typeface="+mn-ea"/>
                <a:cs typeface="+mn-cs"/>
              </a:rPr>
              <a:t>ATRIO Employees &amp; Health Plan Members</a:t>
            </a:r>
            <a:br>
              <a:rPr kumimoji="0" lang="en-US" sz="1200" b="1" i="0" u="none" strike="noStrike" kern="1200" cap="none" spc="0" normalizeH="0" baseline="0" noProof="0">
                <a:ln>
                  <a:noFill/>
                </a:ln>
                <a:solidFill>
                  <a:srgbClr val="23AE49"/>
                </a:solidFill>
                <a:effectLst/>
                <a:uLnTx/>
                <a:uFillTx/>
                <a:latin typeface="Nunito" panose="00000500000000000000"/>
                <a:ea typeface="+mn-ea"/>
                <a:cs typeface="+mn-cs"/>
              </a:rPr>
            </a:br>
            <a:r>
              <a:rPr kumimoji="0" lang="en-US" sz="1200" b="0" i="0" u="none" strike="noStrike" kern="1200" cap="none" spc="0" normalizeH="0" baseline="0" noProof="0">
                <a:ln>
                  <a:noFill/>
                </a:ln>
                <a:solidFill>
                  <a:prstClr val="black"/>
                </a:solidFill>
                <a:effectLst/>
                <a:uLnTx/>
                <a:uFillTx/>
                <a:latin typeface="Nunito" panose="00000500000000000000"/>
                <a:ea typeface="+mn-ea"/>
                <a:cs typeface="+mn-cs"/>
              </a:rPr>
              <a:t>Email ATRIO Compliance Department: </a:t>
            </a:r>
            <a:r>
              <a:rPr kumimoji="0" lang="en-US" sz="1200" b="0" i="0" u="none" strike="noStrike" kern="1200" cap="none" spc="0" normalizeH="0" baseline="0" noProof="0">
                <a:ln>
                  <a:noFill/>
                </a:ln>
                <a:solidFill>
                  <a:prstClr val="black"/>
                </a:solidFill>
                <a:effectLst/>
                <a:uLnTx/>
                <a:uFillTx/>
                <a:latin typeface="Nunito" panose="00000500000000000000"/>
                <a:ea typeface="+mn-ea"/>
                <a:cs typeface="+mn-cs"/>
                <a:hlinkClick r:id="rId3"/>
              </a:rPr>
              <a:t>Compliance@atriohp.com</a:t>
            </a:r>
            <a:br>
              <a:rPr kumimoji="0" lang="en-US" sz="1200" b="0" i="0" u="none" strike="noStrike" kern="1200" cap="none" spc="0" normalizeH="0" baseline="0" noProof="0">
                <a:ln>
                  <a:noFill/>
                </a:ln>
                <a:solidFill>
                  <a:prstClr val="black"/>
                </a:solidFill>
                <a:effectLst/>
                <a:uLnTx/>
                <a:uFillTx/>
                <a:latin typeface="Nunito" panose="00000500000000000000"/>
                <a:ea typeface="+mn-ea"/>
                <a:cs typeface="+mn-cs"/>
              </a:rPr>
            </a:br>
            <a:endParaRPr kumimoji="0" lang="en-US" sz="1200" b="0" i="0" u="none" strike="noStrike" kern="1200" cap="none" spc="0" normalizeH="0" baseline="0" noProof="0">
              <a:ln>
                <a:noFill/>
              </a:ln>
              <a:solidFill>
                <a:prstClr val="black"/>
              </a:solidFill>
              <a:effectLst/>
              <a:uLnTx/>
              <a:uFillTx/>
              <a:latin typeface="Nunito" panose="00000500000000000000"/>
              <a:ea typeface="+mn-ea"/>
              <a:cs typeface="+mn-cs"/>
            </a:endParaRPr>
          </a:p>
          <a:p>
            <a:pPr marL="0" marR="0" lvl="0" indent="0" algn="l" defTabSz="685783" rtl="0" eaLnBrk="1" fontAlgn="auto" latinLnBrk="0" hangingPunct="1">
              <a:lnSpc>
                <a:spcPct val="100000"/>
              </a:lnSpc>
              <a:spcBef>
                <a:spcPts val="0"/>
              </a:spcBef>
              <a:spcAft>
                <a:spcPts val="600"/>
              </a:spcAft>
              <a:buClr>
                <a:srgbClr val="015965"/>
              </a:buClr>
              <a:buSzPct val="120000"/>
              <a:buFontTx/>
              <a:buNone/>
              <a:tabLst/>
              <a:defRPr/>
            </a:pPr>
            <a:r>
              <a:rPr kumimoji="0" lang="en-US" sz="1200" b="1" i="0" u="none" strike="noStrike" kern="1200" cap="none" spc="0" normalizeH="0" baseline="0" noProof="0">
                <a:ln>
                  <a:noFill/>
                </a:ln>
                <a:solidFill>
                  <a:prstClr val="black"/>
                </a:solidFill>
                <a:effectLst/>
                <a:uLnTx/>
                <a:uFillTx/>
                <a:latin typeface="Nunito" panose="00000500000000000000"/>
                <a:ea typeface="+mn-ea"/>
                <a:cs typeface="+mn-cs"/>
              </a:rPr>
              <a:t>Anonymous and/or Confidentially Reporting:</a:t>
            </a:r>
          </a:p>
          <a:p>
            <a:pPr marL="99999" marR="0" lvl="0" indent="-214308" algn="l" defTabSz="914378" rtl="0" eaLnBrk="1" fontAlgn="auto" latinLnBrk="0" hangingPunct="1">
              <a:lnSpc>
                <a:spcPct val="100000"/>
              </a:lnSpc>
              <a:spcBef>
                <a:spcPts val="0"/>
              </a:spcBef>
              <a:spcAft>
                <a:spcPts val="600"/>
              </a:spcAft>
              <a:buClr>
                <a:srgbClr val="015965"/>
              </a:buClr>
              <a:buSzPct val="120000"/>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Nunito" panose="00000500000000000000"/>
                <a:ea typeface="+mn-ea"/>
                <a:cs typeface="+mn-cs"/>
              </a:rPr>
              <a:t>ATRIO Compliance Hotline at 1-877-309-9952.</a:t>
            </a:r>
          </a:p>
          <a:p>
            <a:pPr marL="99999" marR="0" lvl="0" indent="-214308" algn="l" defTabSz="914378" rtl="0" eaLnBrk="1" fontAlgn="auto" latinLnBrk="0" hangingPunct="1">
              <a:lnSpc>
                <a:spcPct val="100000"/>
              </a:lnSpc>
              <a:spcBef>
                <a:spcPts val="0"/>
              </a:spcBef>
              <a:spcAft>
                <a:spcPts val="600"/>
              </a:spcAft>
              <a:buClr>
                <a:srgbClr val="015965"/>
              </a:buClr>
              <a:buSzPct val="120000"/>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Nunito" panose="00000500000000000000"/>
                <a:ea typeface="+mn-ea"/>
                <a:cs typeface="+mn-cs"/>
              </a:rPr>
              <a:t>Mail: ATRIO Health Plans, PO Box 12645, Salem, OR 97309</a:t>
            </a:r>
          </a:p>
          <a:p>
            <a:pPr marL="99999" marR="0" lvl="0" indent="-214308" algn="l" defTabSz="914378" rtl="0" eaLnBrk="1" fontAlgn="auto" latinLnBrk="0" hangingPunct="1">
              <a:lnSpc>
                <a:spcPct val="100000"/>
              </a:lnSpc>
              <a:spcBef>
                <a:spcPts val="0"/>
              </a:spcBef>
              <a:spcAft>
                <a:spcPts val="600"/>
              </a:spcAft>
              <a:buClr>
                <a:srgbClr val="015965"/>
              </a:buClr>
              <a:buSzPct val="120000"/>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Nunito" panose="00000500000000000000"/>
                <a:ea typeface="+mn-ea"/>
                <a:cs typeface="+mn-cs"/>
              </a:rPr>
              <a:t>Online Incident Reporting Form: http://</a:t>
            </a:r>
            <a:r>
              <a:rPr kumimoji="0" lang="en-US" sz="1100" b="0" i="0" u="none" strike="noStrike" kern="1200" cap="none" spc="0" normalizeH="0" baseline="0" noProof="0" err="1">
                <a:ln>
                  <a:noFill/>
                </a:ln>
                <a:solidFill>
                  <a:prstClr val="black"/>
                </a:solidFill>
                <a:effectLst/>
                <a:uLnTx/>
                <a:uFillTx/>
                <a:latin typeface="Nunito" panose="00000500000000000000"/>
                <a:ea typeface="+mn-ea"/>
                <a:cs typeface="+mn-cs"/>
              </a:rPr>
              <a:t>www.atriohp.com</a:t>
            </a:r>
            <a:r>
              <a:rPr kumimoji="0" lang="en-US" sz="1100" b="0" i="0" u="none" strike="noStrike" kern="1200" cap="none" spc="0" normalizeH="0" baseline="0" noProof="0">
                <a:ln>
                  <a:noFill/>
                </a:ln>
                <a:solidFill>
                  <a:prstClr val="black"/>
                </a:solidFill>
                <a:effectLst/>
                <a:uLnTx/>
                <a:uFillTx/>
                <a:latin typeface="Nunito" panose="00000500000000000000"/>
                <a:ea typeface="+mn-ea"/>
                <a:cs typeface="+mn-cs"/>
              </a:rPr>
              <a:t> </a:t>
            </a:r>
          </a:p>
          <a:p>
            <a:pPr marL="99999" marR="0" lvl="0" indent="-214308" algn="l" defTabSz="914378" rtl="0" eaLnBrk="1" fontAlgn="auto" latinLnBrk="0" hangingPunct="1">
              <a:lnSpc>
                <a:spcPct val="100000"/>
              </a:lnSpc>
              <a:spcBef>
                <a:spcPts val="0"/>
              </a:spcBef>
              <a:spcAft>
                <a:spcPts val="600"/>
              </a:spcAft>
              <a:buClr>
                <a:srgbClr val="015965"/>
              </a:buClr>
              <a:buSzPct val="120000"/>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Nunito" panose="00000500000000000000"/>
                <a:ea typeface="+mn-ea"/>
                <a:cs typeface="+mn-cs"/>
              </a:rPr>
              <a:t>Call 1-800-Medicare (1-800-633-4227), TTY 1-877-486-2048</a:t>
            </a:r>
          </a:p>
          <a:p>
            <a:pPr marL="99999" marR="0" lvl="0" indent="-214308" algn="l" defTabSz="914378" rtl="0" eaLnBrk="1" fontAlgn="auto" latinLnBrk="0" hangingPunct="1">
              <a:lnSpc>
                <a:spcPct val="100000"/>
              </a:lnSpc>
              <a:spcBef>
                <a:spcPts val="0"/>
              </a:spcBef>
              <a:spcAft>
                <a:spcPts val="600"/>
              </a:spcAft>
              <a:buClr>
                <a:srgbClr val="015965"/>
              </a:buClr>
              <a:buSzPct val="120000"/>
              <a:buFont typeface="Arial" panose="020B0604020202020204" pitchFamily="34" charset="0"/>
              <a:buChar char="•"/>
              <a:tabLst/>
              <a:defRPr/>
            </a:pPr>
            <a:endParaRPr kumimoji="0" lang="en-US" sz="1100" b="0" i="0" u="none" strike="noStrike" kern="1200" cap="none" spc="0" normalizeH="0" baseline="0" noProof="0">
              <a:ln>
                <a:noFill/>
              </a:ln>
              <a:solidFill>
                <a:prstClr val="black"/>
              </a:solidFill>
              <a:effectLst/>
              <a:uLnTx/>
              <a:uFillTx/>
              <a:latin typeface="Nunito" panose="00000500000000000000"/>
              <a:ea typeface="+mn-ea"/>
              <a:cs typeface="+mn-cs"/>
            </a:endParaRPr>
          </a:p>
          <a:p>
            <a:pPr marL="0" marR="0" lvl="0" indent="0" algn="l" defTabSz="685783" rtl="0" eaLnBrk="1" fontAlgn="auto" latinLnBrk="0" hangingPunct="1">
              <a:lnSpc>
                <a:spcPct val="100000"/>
              </a:lnSpc>
              <a:spcBef>
                <a:spcPts val="0"/>
              </a:spcBef>
              <a:spcAft>
                <a:spcPts val="600"/>
              </a:spcAft>
              <a:buClr>
                <a:srgbClr val="015965"/>
              </a:buClr>
              <a:buSzPct val="120000"/>
              <a:buFontTx/>
              <a:buNone/>
              <a:tabLst/>
              <a:defRPr/>
            </a:pPr>
            <a:r>
              <a:rPr kumimoji="0" lang="en-US" sz="1100" b="1" i="0" u="none" strike="noStrike" kern="1200" cap="none" spc="0" normalizeH="0" baseline="0" noProof="0">
                <a:ln>
                  <a:noFill/>
                </a:ln>
                <a:solidFill>
                  <a:prstClr val="black"/>
                </a:solidFill>
                <a:effectLst/>
                <a:uLnTx/>
                <a:uFillTx/>
                <a:latin typeface="Nunito" panose="00000500000000000000"/>
                <a:ea typeface="+mn-ea"/>
                <a:cs typeface="+mn-cs"/>
              </a:rPr>
              <a:t>FDR Employees</a:t>
            </a:r>
          </a:p>
          <a:p>
            <a:pPr marL="0" marR="0" lvl="0" indent="0" algn="l" defTabSz="685783" rtl="0" eaLnBrk="1" fontAlgn="auto" latinLnBrk="0" hangingPunct="1">
              <a:lnSpc>
                <a:spcPct val="100000"/>
              </a:lnSpc>
              <a:spcBef>
                <a:spcPts val="0"/>
              </a:spcBef>
              <a:spcAft>
                <a:spcPts val="600"/>
              </a:spcAft>
              <a:buClr>
                <a:srgbClr val="015965"/>
              </a:buClr>
              <a:buSzPct val="120000"/>
              <a:buFontTx/>
              <a:buNone/>
              <a:tabLst/>
              <a:defRPr/>
            </a:pPr>
            <a:r>
              <a:rPr kumimoji="0" lang="en-US" sz="1100" b="0" i="0" u="none" strike="noStrike" kern="1200" cap="none" spc="0" normalizeH="0" baseline="0" noProof="0">
                <a:ln>
                  <a:noFill/>
                </a:ln>
                <a:solidFill>
                  <a:prstClr val="black"/>
                </a:solidFill>
                <a:effectLst/>
                <a:uLnTx/>
                <a:uFillTx/>
                <a:latin typeface="Nunito" panose="00000500000000000000"/>
                <a:ea typeface="+mn-ea"/>
                <a:cs typeface="+mn-cs"/>
              </a:rPr>
              <a:t>In addition to methods used by ATRIO Employees and Health Plan members, FDRs can report by:</a:t>
            </a:r>
            <a:endParaRPr kumimoji="0" lang="en-US" sz="1100" b="1" i="0" u="none" strike="noStrike" kern="1200" cap="none" spc="0" normalizeH="0" baseline="0" noProof="0">
              <a:ln>
                <a:noFill/>
              </a:ln>
              <a:solidFill>
                <a:prstClr val="black"/>
              </a:solidFill>
              <a:effectLst/>
              <a:uLnTx/>
              <a:uFillTx/>
              <a:latin typeface="Nunito" panose="00000500000000000000"/>
              <a:ea typeface="+mn-ea"/>
              <a:cs typeface="+mn-cs"/>
            </a:endParaRPr>
          </a:p>
          <a:p>
            <a:pPr marL="99999" marR="0" lvl="0" indent="-214308" algn="l" defTabSz="914378" rtl="0" eaLnBrk="1" fontAlgn="auto" latinLnBrk="0" hangingPunct="1">
              <a:lnSpc>
                <a:spcPct val="100000"/>
              </a:lnSpc>
              <a:spcBef>
                <a:spcPts val="0"/>
              </a:spcBef>
              <a:spcAft>
                <a:spcPts val="600"/>
              </a:spcAft>
              <a:buClr>
                <a:srgbClr val="015965"/>
              </a:buClr>
              <a:buSzPct val="120000"/>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Nunito" panose="00000500000000000000"/>
                <a:ea typeface="+mn-ea"/>
                <a:cs typeface="+mn-cs"/>
              </a:rPr>
              <a:t>Talking to a Manager or Supervisor, either at ATRIO or in their own facility.</a:t>
            </a:r>
          </a:p>
          <a:p>
            <a:pPr marL="99999" marR="0" lvl="0" indent="-214308" algn="l" defTabSz="914378" rtl="0" eaLnBrk="1" fontAlgn="auto" latinLnBrk="0" hangingPunct="1">
              <a:lnSpc>
                <a:spcPct val="100000"/>
              </a:lnSpc>
              <a:spcBef>
                <a:spcPts val="0"/>
              </a:spcBef>
              <a:spcAft>
                <a:spcPts val="600"/>
              </a:spcAft>
              <a:buClr>
                <a:srgbClr val="015965"/>
              </a:buClr>
              <a:buSzPct val="120000"/>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Nunito" panose="00000500000000000000"/>
                <a:ea typeface="+mn-ea"/>
                <a:cs typeface="+mn-cs"/>
              </a:rPr>
              <a:t>Calling Your Ethics/Compliance Help Line (If available).</a:t>
            </a:r>
            <a:br>
              <a:rPr kumimoji="0" lang="en-US" sz="1050" b="0" i="0" u="none" strike="noStrike" kern="1200" cap="none" spc="0" normalizeH="0" baseline="0" noProof="0">
                <a:ln>
                  <a:noFill/>
                </a:ln>
                <a:solidFill>
                  <a:prstClr val="black"/>
                </a:solidFill>
                <a:effectLst/>
                <a:uLnTx/>
                <a:uFillTx/>
                <a:latin typeface="Nunito" panose="00000500000000000000"/>
                <a:ea typeface="+mn-ea"/>
                <a:cs typeface="+mn-cs"/>
              </a:rPr>
            </a:br>
            <a:br>
              <a:rPr kumimoji="0" lang="en-US" sz="1050" b="0" i="0" u="none" strike="noStrike" kern="1200" cap="none" spc="0" normalizeH="0" baseline="0" noProof="0">
                <a:ln>
                  <a:noFill/>
                </a:ln>
                <a:solidFill>
                  <a:prstClr val="black"/>
                </a:solidFill>
                <a:effectLst/>
                <a:uLnTx/>
                <a:uFillTx/>
                <a:latin typeface="Nunito" panose="00000500000000000000"/>
                <a:ea typeface="+mn-ea"/>
                <a:cs typeface="+mn-cs"/>
              </a:rPr>
            </a:br>
            <a:endParaRPr kumimoji="0" lang="en-US" sz="1050" b="0" i="0" u="none" strike="noStrike" kern="1200" cap="none" spc="0" normalizeH="0" baseline="0" noProof="0">
              <a:ln>
                <a:noFill/>
              </a:ln>
              <a:solidFill>
                <a:prstClr val="black"/>
              </a:solidFill>
              <a:effectLst/>
              <a:uLnTx/>
              <a:uFillTx/>
              <a:latin typeface="Nunito" panose="00000500000000000000"/>
              <a:ea typeface="+mn-ea"/>
              <a:cs typeface="+mn-cs"/>
            </a:endParaRPr>
          </a:p>
          <a:p>
            <a:pPr marL="0" marR="0" lvl="0" indent="0" algn="l" defTabSz="914378" rtl="0" eaLnBrk="1" fontAlgn="auto" latinLnBrk="0" hangingPunct="1">
              <a:lnSpc>
                <a:spcPct val="100000"/>
              </a:lnSpc>
              <a:spcBef>
                <a:spcPts val="0"/>
              </a:spcBef>
              <a:spcAft>
                <a:spcPts val="600"/>
              </a:spcAft>
              <a:buClr>
                <a:srgbClr val="015965"/>
              </a:buClr>
              <a:buSzPct val="120000"/>
              <a:buFontTx/>
              <a:buNone/>
              <a:tabLst/>
              <a:defRPr/>
            </a:pPr>
            <a:r>
              <a:rPr kumimoji="0" lang="en-US" sz="105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Non-Retaliation or Intimidation: There can be NO retaliation against you for reporting suspected </a:t>
            </a:r>
            <a:br>
              <a:rPr kumimoji="0" lang="en-US" sz="105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05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non-compliance or FWA in good faith.  ATRIO does not support or tolerate this behavior.</a:t>
            </a:r>
          </a:p>
        </p:txBody>
      </p:sp>
    </p:spTree>
    <p:extLst>
      <p:ext uri="{BB962C8B-B14F-4D97-AF65-F5344CB8AC3E}">
        <p14:creationId xmlns:p14="http://schemas.microsoft.com/office/powerpoint/2010/main" val="330775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963261-D65B-B441-854B-F932E13661A9}"/>
              </a:ext>
            </a:extLst>
          </p:cNvPr>
          <p:cNvSpPr txBox="1"/>
          <p:nvPr userDrawn="1"/>
        </p:nvSpPr>
        <p:spPr>
          <a:xfrm>
            <a:off x="6989990" y="4754133"/>
            <a:ext cx="2380284" cy="196208"/>
          </a:xfrm>
          <a:prstGeom prst="rect">
            <a:avLst/>
          </a:prstGeom>
          <a:noFill/>
        </p:spPr>
        <p:txBody>
          <a:bodyPr wrap="square" rtlCol="0">
            <a:spAutoFit/>
          </a:bodyPr>
          <a:lstStyle/>
          <a:p>
            <a:pPr defTabSz="685800"/>
            <a:r>
              <a:rPr lang="en-US" sz="675">
                <a:solidFill>
                  <a:srgbClr val="FFFFFF"/>
                </a:solidFill>
                <a:latin typeface="Nunito SemiBold" panose="00000700000000000000" pitchFamily="2" charset="0"/>
              </a:rPr>
              <a:t>Confidential – </a:t>
            </a:r>
            <a:r>
              <a:rPr lang="en-US" sz="675">
                <a:solidFill>
                  <a:srgbClr val="FFFFFF"/>
                </a:solidFill>
                <a:latin typeface="Nunito Light" panose="00000400000000000000" pitchFamily="2" charset="0"/>
              </a:rPr>
              <a:t>Not Intended for Distribution</a:t>
            </a:r>
          </a:p>
        </p:txBody>
      </p:sp>
      <p:sp>
        <p:nvSpPr>
          <p:cNvPr id="8" name="Text Placeholder 14">
            <a:extLst>
              <a:ext uri="{FF2B5EF4-FFF2-40B4-BE49-F238E27FC236}">
                <a16:creationId xmlns:a16="http://schemas.microsoft.com/office/drawing/2014/main" id="{8F2FE2F3-1D2C-0C4A-A3E9-F48B97859E5D}"/>
              </a:ext>
            </a:extLst>
          </p:cNvPr>
          <p:cNvSpPr>
            <a:spLocks noGrp="1"/>
          </p:cNvSpPr>
          <p:nvPr>
            <p:ph type="body" sz="quarter" idx="10" hasCustomPrompt="1"/>
          </p:nvPr>
        </p:nvSpPr>
        <p:spPr>
          <a:xfrm>
            <a:off x="457200" y="4728612"/>
            <a:ext cx="1905000" cy="371475"/>
          </a:xfrm>
          <a:prstGeom prst="rect">
            <a:avLst/>
          </a:prstGeom>
        </p:spPr>
        <p:txBody>
          <a:bodyPr lIns="0" tIns="0" rIns="0" bIns="0"/>
          <a:lstStyle>
            <a:lvl1pPr marL="0" indent="0" algn="l">
              <a:buNone/>
              <a:defRPr sz="1200" b="0" i="0">
                <a:solidFill>
                  <a:schemeClr val="accent1"/>
                </a:solidFill>
                <a:latin typeface="Nunito" pitchFamily="2" charset="77"/>
                <a:ea typeface="Open Sans" panose="020B0606030504020204" pitchFamily="34" charset="0"/>
                <a:cs typeface="Open Sans" panose="020B0606030504020204" pitchFamily="34" charset="0"/>
              </a:defRPr>
            </a:lvl1pPr>
          </a:lstStyle>
          <a:p>
            <a:pPr lvl="0"/>
            <a:r>
              <a:rPr lang="en-US"/>
              <a:t>Month 24, 2022</a:t>
            </a:r>
          </a:p>
        </p:txBody>
      </p:sp>
      <p:sp>
        <p:nvSpPr>
          <p:cNvPr id="9" name="Text Placeholder 14">
            <a:extLst>
              <a:ext uri="{FF2B5EF4-FFF2-40B4-BE49-F238E27FC236}">
                <a16:creationId xmlns:a16="http://schemas.microsoft.com/office/drawing/2014/main" id="{E3BD06E7-486F-CF4D-96DA-C4F9F1284905}"/>
              </a:ext>
            </a:extLst>
          </p:cNvPr>
          <p:cNvSpPr>
            <a:spLocks noGrp="1"/>
          </p:cNvSpPr>
          <p:nvPr>
            <p:ph type="body" sz="quarter" idx="11" hasCustomPrompt="1"/>
          </p:nvPr>
        </p:nvSpPr>
        <p:spPr>
          <a:xfrm>
            <a:off x="-37454" y="3181350"/>
            <a:ext cx="9144000" cy="381000"/>
          </a:xfrm>
          <a:prstGeom prst="rect">
            <a:avLst/>
          </a:prstGeom>
        </p:spPr>
        <p:txBody>
          <a:bodyPr lIns="0" tIns="0" rIns="0" bIns="0"/>
          <a:lstStyle>
            <a:lvl1pPr marL="0" indent="0" algn="ctr">
              <a:lnSpc>
                <a:spcPct val="100000"/>
              </a:lnSpc>
              <a:buNone/>
              <a:defRPr sz="1800"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EDIT TITLE HERE</a:t>
            </a:r>
          </a:p>
        </p:txBody>
      </p:sp>
      <p:pic>
        <p:nvPicPr>
          <p:cNvPr id="4" name="Picture 3" descr="A picture containing text, sign&#10;&#10;Description automatically generated">
            <a:extLst>
              <a:ext uri="{FF2B5EF4-FFF2-40B4-BE49-F238E27FC236}">
                <a16:creationId xmlns:a16="http://schemas.microsoft.com/office/drawing/2014/main" id="{2A683493-C4ED-F947-8093-24A38F1D32E5}"/>
              </a:ext>
            </a:extLst>
          </p:cNvPr>
          <p:cNvPicPr>
            <a:picLocks noChangeAspect="1"/>
          </p:cNvPicPr>
          <p:nvPr userDrawn="1"/>
        </p:nvPicPr>
        <p:blipFill>
          <a:blip r:embed="rId2"/>
          <a:stretch>
            <a:fillRect/>
          </a:stretch>
        </p:blipFill>
        <p:spPr>
          <a:xfrm>
            <a:off x="3251200" y="1246738"/>
            <a:ext cx="2641600" cy="1536700"/>
          </a:xfrm>
          <a:prstGeom prst="rect">
            <a:avLst/>
          </a:prstGeom>
        </p:spPr>
      </p:pic>
    </p:spTree>
    <p:extLst>
      <p:ext uri="{BB962C8B-B14F-4D97-AF65-F5344CB8AC3E}">
        <p14:creationId xmlns:p14="http://schemas.microsoft.com/office/powerpoint/2010/main" val="2583237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rge Photo">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E31007CC-28A0-9642-ADB6-444030B46AE8}"/>
              </a:ext>
            </a:extLst>
          </p:cNvPr>
          <p:cNvSpPr>
            <a:spLocks noGrp="1"/>
          </p:cNvSpPr>
          <p:nvPr>
            <p:ph type="pic" sz="quarter" idx="12" hasCustomPrompt="1"/>
          </p:nvPr>
        </p:nvSpPr>
        <p:spPr>
          <a:xfrm>
            <a:off x="0" y="0"/>
            <a:ext cx="9144000" cy="5143500"/>
          </a:xfrm>
          <a:custGeom>
            <a:avLst/>
            <a:gdLst>
              <a:gd name="connsiteX0" fmla="*/ 0 w 3253289"/>
              <a:gd name="connsiteY0" fmla="*/ 0 h 3762955"/>
              <a:gd name="connsiteX1" fmla="*/ 3253289 w 3253289"/>
              <a:gd name="connsiteY1" fmla="*/ 0 h 3762955"/>
              <a:gd name="connsiteX2" fmla="*/ 3253289 w 3253289"/>
              <a:gd name="connsiteY2" fmla="*/ 3762955 h 3762955"/>
              <a:gd name="connsiteX3" fmla="*/ 0 w 3253289"/>
              <a:gd name="connsiteY3" fmla="*/ 3762955 h 3762955"/>
            </a:gdLst>
            <a:ahLst/>
            <a:cxnLst>
              <a:cxn ang="0">
                <a:pos x="connsiteX0" y="connsiteY0"/>
              </a:cxn>
              <a:cxn ang="0">
                <a:pos x="connsiteX1" y="connsiteY1"/>
              </a:cxn>
              <a:cxn ang="0">
                <a:pos x="connsiteX2" y="connsiteY2"/>
              </a:cxn>
              <a:cxn ang="0">
                <a:pos x="connsiteX3" y="connsiteY3"/>
              </a:cxn>
            </a:cxnLst>
            <a:rect l="l" t="t" r="r" b="b"/>
            <a:pathLst>
              <a:path w="3253289" h="3762955">
                <a:moveTo>
                  <a:pt x="0" y="0"/>
                </a:moveTo>
                <a:lnTo>
                  <a:pt x="3253289" y="0"/>
                </a:lnTo>
                <a:lnTo>
                  <a:pt x="3253289" y="3762955"/>
                </a:lnTo>
                <a:lnTo>
                  <a:pt x="0" y="3762955"/>
                </a:lnTo>
                <a:close/>
              </a:path>
            </a:pathLst>
          </a:custGeom>
          <a:solidFill>
            <a:schemeClr val="bg2">
              <a:lumMod val="75000"/>
            </a:schemeClr>
          </a:solidFill>
        </p:spPr>
        <p:txBody>
          <a:bodyPr wrap="square">
            <a:noAutofit/>
          </a:bodyPr>
          <a:lstStyle>
            <a:lvl1pPr marL="0" indent="0" algn="ctr">
              <a:buNone/>
              <a:defRPr sz="900" baseline="0"/>
            </a:lvl1pPr>
          </a:lstStyle>
          <a:p>
            <a:r>
              <a:rPr lang="en-US"/>
              <a:t>Add your image here [Drag and Drop]</a:t>
            </a:r>
          </a:p>
        </p:txBody>
      </p:sp>
      <p:pic>
        <p:nvPicPr>
          <p:cNvPr id="2" name="Picture 1">
            <a:extLst>
              <a:ext uri="{FF2B5EF4-FFF2-40B4-BE49-F238E27FC236}">
                <a16:creationId xmlns:a16="http://schemas.microsoft.com/office/drawing/2014/main" id="{B13D1D75-51BB-C444-964D-D6514A438A08}"/>
              </a:ext>
            </a:extLst>
          </p:cNvPr>
          <p:cNvPicPr>
            <a:picLocks noChangeAspect="1"/>
          </p:cNvPicPr>
          <p:nvPr userDrawn="1"/>
        </p:nvPicPr>
        <p:blipFill>
          <a:blip r:embed="rId2"/>
          <a:stretch>
            <a:fillRect/>
          </a:stretch>
        </p:blipFill>
        <p:spPr>
          <a:xfrm>
            <a:off x="400050" y="222250"/>
            <a:ext cx="8343900" cy="4699000"/>
          </a:xfrm>
          <a:prstGeom prst="rect">
            <a:avLst/>
          </a:prstGeom>
        </p:spPr>
      </p:pic>
    </p:spTree>
    <p:extLst>
      <p:ext uri="{BB962C8B-B14F-4D97-AF65-F5344CB8AC3E}">
        <p14:creationId xmlns:p14="http://schemas.microsoft.com/office/powerpoint/2010/main" val="150357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42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ogo Only">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4CB453-0E45-A347-BF48-E3D187EAA3B6}"/>
              </a:ext>
            </a:extLst>
          </p:cNvPr>
          <p:cNvSpPr txBox="1"/>
          <p:nvPr userDrawn="1"/>
        </p:nvSpPr>
        <p:spPr>
          <a:xfrm>
            <a:off x="341641" y="4879252"/>
            <a:ext cx="2380284" cy="196208"/>
          </a:xfrm>
          <a:prstGeom prst="rect">
            <a:avLst/>
          </a:prstGeom>
          <a:noFill/>
        </p:spPr>
        <p:txBody>
          <a:bodyPr wrap="square" rtlCol="0">
            <a:spAutoFit/>
          </a:bodyPr>
          <a:lstStyle/>
          <a:p>
            <a:pPr defTabSz="685800"/>
            <a:r>
              <a:rPr lang="en-US" sz="675">
                <a:solidFill>
                  <a:srgbClr val="115E67"/>
                </a:solidFill>
                <a:latin typeface="Nunito SemiBold" panose="00000700000000000000" pitchFamily="2" charset="0"/>
              </a:rPr>
              <a:t>Confidential – </a:t>
            </a:r>
            <a:r>
              <a:rPr lang="en-US" sz="675">
                <a:solidFill>
                  <a:srgbClr val="115E67"/>
                </a:solidFill>
                <a:latin typeface="Nunito Light" panose="00000400000000000000" pitchFamily="2" charset="0"/>
              </a:rPr>
              <a:t>Not Intended for Distribution</a:t>
            </a:r>
          </a:p>
        </p:txBody>
      </p:sp>
      <p:pic>
        <p:nvPicPr>
          <p:cNvPr id="3" name="Picture 2" descr="A picture containing text, sign&#10;&#10;Description automatically generated">
            <a:extLst>
              <a:ext uri="{FF2B5EF4-FFF2-40B4-BE49-F238E27FC236}">
                <a16:creationId xmlns:a16="http://schemas.microsoft.com/office/drawing/2014/main" id="{9F8B42D2-C8FC-AE4F-B277-4332802056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276010"/>
            <a:ext cx="935121" cy="543988"/>
          </a:xfrm>
          <a:prstGeom prst="rect">
            <a:avLst/>
          </a:prstGeom>
        </p:spPr>
      </p:pic>
    </p:spTree>
    <p:extLst>
      <p:ext uri="{BB962C8B-B14F-4D97-AF65-F5344CB8AC3E}">
        <p14:creationId xmlns:p14="http://schemas.microsoft.com/office/powerpoint/2010/main" val="1517655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and Logo">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4CB453-0E45-A347-BF48-E3D187EAA3B6}"/>
              </a:ext>
            </a:extLst>
          </p:cNvPr>
          <p:cNvSpPr txBox="1"/>
          <p:nvPr userDrawn="1"/>
        </p:nvSpPr>
        <p:spPr>
          <a:xfrm>
            <a:off x="341641" y="4879252"/>
            <a:ext cx="2380284" cy="196208"/>
          </a:xfrm>
          <a:prstGeom prst="rect">
            <a:avLst/>
          </a:prstGeom>
          <a:noFill/>
        </p:spPr>
        <p:txBody>
          <a:bodyPr wrap="square" rtlCol="0">
            <a:spAutoFit/>
          </a:bodyPr>
          <a:lstStyle/>
          <a:p>
            <a:pPr defTabSz="685800"/>
            <a:r>
              <a:rPr lang="en-US" sz="675">
                <a:solidFill>
                  <a:srgbClr val="115E67"/>
                </a:solidFill>
                <a:latin typeface="Nunito SemiBold" panose="00000700000000000000" pitchFamily="2" charset="0"/>
              </a:rPr>
              <a:t>Confidential – </a:t>
            </a:r>
            <a:r>
              <a:rPr lang="en-US" sz="675">
                <a:solidFill>
                  <a:srgbClr val="115E67"/>
                </a:solidFill>
                <a:latin typeface="Nunito Light" panose="00000400000000000000" pitchFamily="2" charset="0"/>
              </a:rPr>
              <a:t>Not Intended for Distribution</a:t>
            </a:r>
          </a:p>
        </p:txBody>
      </p:sp>
      <p:pic>
        <p:nvPicPr>
          <p:cNvPr id="3" name="Picture 2" descr="A picture containing text, sign&#10;&#10;Description automatically generated">
            <a:extLst>
              <a:ext uri="{FF2B5EF4-FFF2-40B4-BE49-F238E27FC236}">
                <a16:creationId xmlns:a16="http://schemas.microsoft.com/office/drawing/2014/main" id="{9F8B42D2-C8FC-AE4F-B277-4332802056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276010"/>
            <a:ext cx="935121" cy="543988"/>
          </a:xfrm>
          <a:prstGeom prst="rect">
            <a:avLst/>
          </a:prstGeom>
        </p:spPr>
      </p:pic>
      <p:sp>
        <p:nvSpPr>
          <p:cNvPr id="4" name="Text Placeholder 14">
            <a:extLst>
              <a:ext uri="{FF2B5EF4-FFF2-40B4-BE49-F238E27FC236}">
                <a16:creationId xmlns:a16="http://schemas.microsoft.com/office/drawing/2014/main" id="{609DA414-1D04-D423-1FFB-63F0A37E9B1A}"/>
              </a:ext>
            </a:extLst>
          </p:cNvPr>
          <p:cNvSpPr>
            <a:spLocks noGrp="1"/>
          </p:cNvSpPr>
          <p:nvPr>
            <p:ph type="body" sz="quarter" idx="11" hasCustomPrompt="1"/>
          </p:nvPr>
        </p:nvSpPr>
        <p:spPr>
          <a:xfrm>
            <a:off x="1143001" y="537855"/>
            <a:ext cx="6825493" cy="406498"/>
          </a:xfrm>
          <a:prstGeom prst="rect">
            <a:avLst/>
          </a:prstGeom>
        </p:spPr>
        <p:txBody>
          <a:bodyPr lIns="0" tIns="0" rIns="0" bIns="0"/>
          <a:lstStyle>
            <a:lvl1pPr marL="0" indent="0" algn="ctr">
              <a:lnSpc>
                <a:spcPct val="100000"/>
              </a:lnSpc>
              <a:buNone/>
              <a:defRPr sz="3200" b="0" i="0">
                <a:solidFill>
                  <a:schemeClr val="accent1"/>
                </a:solidFill>
                <a:latin typeface="Nunito" pitchFamily="2" charset="77"/>
                <a:ea typeface="Open Sans" panose="020B0606030504020204" pitchFamily="34" charset="0"/>
                <a:cs typeface="Open Sans" panose="020B0606030504020204" pitchFamily="34" charset="0"/>
              </a:defRPr>
            </a:lvl1pPr>
          </a:lstStyle>
          <a:p>
            <a:pPr lvl="0"/>
            <a:r>
              <a:rPr lang="en-US"/>
              <a:t>Edit Headline</a:t>
            </a:r>
          </a:p>
        </p:txBody>
      </p:sp>
    </p:spTree>
    <p:extLst>
      <p:ext uri="{BB962C8B-B14F-4D97-AF65-F5344CB8AC3E}">
        <p14:creationId xmlns:p14="http://schemas.microsoft.com/office/powerpoint/2010/main" val="2670405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ogo and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6F75FA-3C01-7F4E-8878-5CB695719575}"/>
              </a:ext>
            </a:extLst>
          </p:cNvPr>
          <p:cNvSpPr/>
          <p:nvPr userDrawn="1"/>
        </p:nvSpPr>
        <p:spPr>
          <a:xfrm>
            <a:off x="0" y="4767263"/>
            <a:ext cx="9144000" cy="381000"/>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itle 1">
            <a:extLst>
              <a:ext uri="{FF2B5EF4-FFF2-40B4-BE49-F238E27FC236}">
                <a16:creationId xmlns:a16="http://schemas.microsoft.com/office/drawing/2014/main" id="{64F3886F-8D86-1E4B-AC0D-22F499D1B8BA}"/>
              </a:ext>
            </a:extLst>
          </p:cNvPr>
          <p:cNvSpPr txBox="1">
            <a:spLocks/>
          </p:cNvSpPr>
          <p:nvPr userDrawn="1"/>
        </p:nvSpPr>
        <p:spPr>
          <a:xfrm>
            <a:off x="6093337" y="4800568"/>
            <a:ext cx="3053326" cy="31439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lang="en-US" sz="4400" b="0" kern="1200" cap="all" dirty="0">
                <a:solidFill>
                  <a:srgbClr val="202020"/>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Value.  Compassion.  Service.</a:t>
            </a:r>
            <a:endParaRPr kumimoji="0" lang="en-US" sz="1400" b="1" i="0" u="none" strike="noStrike" kern="1200" cap="all" spc="0" normalizeH="0" baseline="0" noProof="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9" name="TextBox 8">
            <a:extLst>
              <a:ext uri="{FF2B5EF4-FFF2-40B4-BE49-F238E27FC236}">
                <a16:creationId xmlns:a16="http://schemas.microsoft.com/office/drawing/2014/main" id="{8435BF67-AC99-C544-A0B5-025E1EB374D4}"/>
              </a:ext>
            </a:extLst>
          </p:cNvPr>
          <p:cNvSpPr txBox="1"/>
          <p:nvPr userDrawn="1"/>
        </p:nvSpPr>
        <p:spPr>
          <a:xfrm>
            <a:off x="341641" y="4879252"/>
            <a:ext cx="2380284" cy="196208"/>
          </a:xfrm>
          <a:prstGeom prst="rect">
            <a:avLst/>
          </a:prstGeom>
          <a:noFill/>
        </p:spPr>
        <p:txBody>
          <a:bodyPr wrap="square" rtlCol="0">
            <a:spAutoFit/>
          </a:bodyPr>
          <a:lstStyle/>
          <a:p>
            <a:pPr defTabSz="685800"/>
            <a:r>
              <a:rPr lang="en-US" sz="675">
                <a:solidFill>
                  <a:prstClr val="white"/>
                </a:solidFill>
                <a:latin typeface="Nunito SemiBold" panose="00000700000000000000" pitchFamily="2" charset="0"/>
              </a:rPr>
              <a:t>Confidential – </a:t>
            </a:r>
            <a:r>
              <a:rPr lang="en-US" sz="675">
                <a:solidFill>
                  <a:prstClr val="white"/>
                </a:solidFill>
                <a:latin typeface="Nunito Light" panose="00000400000000000000" pitchFamily="2" charset="0"/>
              </a:rPr>
              <a:t>Not Intended for Distribution</a:t>
            </a:r>
          </a:p>
        </p:txBody>
      </p:sp>
      <p:pic>
        <p:nvPicPr>
          <p:cNvPr id="10" name="Picture 9" descr="A picture containing text, sign&#10;&#10;Description automatically generated">
            <a:extLst>
              <a:ext uri="{FF2B5EF4-FFF2-40B4-BE49-F238E27FC236}">
                <a16:creationId xmlns:a16="http://schemas.microsoft.com/office/drawing/2014/main" id="{99A2676C-2A75-CA4A-89FA-7E6AED8C2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276010"/>
            <a:ext cx="935121" cy="543988"/>
          </a:xfrm>
          <a:prstGeom prst="rect">
            <a:avLst/>
          </a:prstGeom>
        </p:spPr>
      </p:pic>
    </p:spTree>
    <p:extLst>
      <p:ext uri="{BB962C8B-B14F-4D97-AF65-F5344CB8AC3E}">
        <p14:creationId xmlns:p14="http://schemas.microsoft.com/office/powerpoint/2010/main" val="213530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1BD735-0130-FE40-B07A-16A36299ADCF}"/>
              </a:ext>
            </a:extLst>
          </p:cNvPr>
          <p:cNvSpPr>
            <a:spLocks noGrp="1"/>
          </p:cNvSpPr>
          <p:nvPr>
            <p:ph type="sldNum" sz="quarter" idx="4294967295"/>
          </p:nvPr>
        </p:nvSpPr>
        <p:spPr>
          <a:xfrm>
            <a:off x="7010400" y="4767263"/>
            <a:ext cx="2133600" cy="27463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86383-8D6A-4AC9-9ACC-1035AF233B0C}" type="slidenum">
              <a:rPr kumimoji="0" lang="en-US" sz="11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48EE3FB2-DE96-2B40-BC49-984BB7250714}"/>
              </a:ext>
            </a:extLst>
          </p:cNvPr>
          <p:cNvSpPr/>
          <p:nvPr userDrawn="1"/>
        </p:nvSpPr>
        <p:spPr>
          <a:xfrm>
            <a:off x="0" y="4767263"/>
            <a:ext cx="9144000" cy="381000"/>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Picture 3" descr="Shape, rectangle&#10;&#10;Description automatically generated">
            <a:extLst>
              <a:ext uri="{FF2B5EF4-FFF2-40B4-BE49-F238E27FC236}">
                <a16:creationId xmlns:a16="http://schemas.microsoft.com/office/drawing/2014/main" id="{2C9DC38D-BE9A-E74D-8702-15B3590B78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379664"/>
            <a:ext cx="7632970" cy="527863"/>
          </a:xfrm>
          <a:prstGeom prst="rect">
            <a:avLst/>
          </a:prstGeom>
        </p:spPr>
      </p:pic>
      <p:pic>
        <p:nvPicPr>
          <p:cNvPr id="5" name="Picture 4" descr="A picture containing text, sign&#10;&#10;Description automatically generated">
            <a:extLst>
              <a:ext uri="{FF2B5EF4-FFF2-40B4-BE49-F238E27FC236}">
                <a16:creationId xmlns:a16="http://schemas.microsoft.com/office/drawing/2014/main" id="{E16295B4-D6ED-344F-9A3A-B9B9A46D02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40255" y="386664"/>
            <a:ext cx="994145" cy="578324"/>
          </a:xfrm>
          <a:prstGeom prst="rect">
            <a:avLst/>
          </a:prstGeom>
        </p:spPr>
      </p:pic>
      <p:sp>
        <p:nvSpPr>
          <p:cNvPr id="8" name="Title 1">
            <a:extLst>
              <a:ext uri="{FF2B5EF4-FFF2-40B4-BE49-F238E27FC236}">
                <a16:creationId xmlns:a16="http://schemas.microsoft.com/office/drawing/2014/main" id="{8084C43E-C3B0-8A4B-8B51-4B4A1BB382AA}"/>
              </a:ext>
            </a:extLst>
          </p:cNvPr>
          <p:cNvSpPr txBox="1">
            <a:spLocks/>
          </p:cNvSpPr>
          <p:nvPr userDrawn="1"/>
        </p:nvSpPr>
        <p:spPr>
          <a:xfrm>
            <a:off x="6093337" y="4800568"/>
            <a:ext cx="3053326" cy="31439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lang="en-US" sz="4400" b="0" kern="1200" cap="all" dirty="0">
                <a:solidFill>
                  <a:srgbClr val="202020"/>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Value.  Compassion.  Service.</a:t>
            </a:r>
            <a:endParaRPr kumimoji="0" lang="en-US" sz="1400" b="1" i="0" u="none" strike="noStrike" kern="1200" cap="all" spc="0" normalizeH="0" baseline="0" noProof="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9" name="TextBox 8">
            <a:extLst>
              <a:ext uri="{FF2B5EF4-FFF2-40B4-BE49-F238E27FC236}">
                <a16:creationId xmlns:a16="http://schemas.microsoft.com/office/drawing/2014/main" id="{8CBD0B53-CDCC-F440-A9C1-233D0E0CD40E}"/>
              </a:ext>
            </a:extLst>
          </p:cNvPr>
          <p:cNvSpPr txBox="1"/>
          <p:nvPr userDrawn="1"/>
        </p:nvSpPr>
        <p:spPr>
          <a:xfrm>
            <a:off x="341641" y="4879252"/>
            <a:ext cx="2380284" cy="196208"/>
          </a:xfrm>
          <a:prstGeom prst="rect">
            <a:avLst/>
          </a:prstGeom>
          <a:noFill/>
        </p:spPr>
        <p:txBody>
          <a:bodyPr wrap="square" rtlCol="0">
            <a:spAutoFit/>
          </a:bodyPr>
          <a:lstStyle/>
          <a:p>
            <a:pPr defTabSz="685800"/>
            <a:r>
              <a:rPr lang="en-US" sz="675">
                <a:solidFill>
                  <a:prstClr val="white"/>
                </a:solidFill>
                <a:latin typeface="Nunito SemiBold" panose="00000700000000000000" pitchFamily="2" charset="0"/>
              </a:rPr>
              <a:t>Confidential – </a:t>
            </a:r>
            <a:r>
              <a:rPr lang="en-US" sz="675">
                <a:solidFill>
                  <a:prstClr val="white"/>
                </a:solidFill>
                <a:latin typeface="Nunito Light" panose="00000400000000000000" pitchFamily="2" charset="0"/>
              </a:rPr>
              <a:t>Not Intended for Distribution</a:t>
            </a:r>
          </a:p>
        </p:txBody>
      </p:sp>
      <p:sp>
        <p:nvSpPr>
          <p:cNvPr id="12" name="Text Placeholder 14">
            <a:extLst>
              <a:ext uri="{FF2B5EF4-FFF2-40B4-BE49-F238E27FC236}">
                <a16:creationId xmlns:a16="http://schemas.microsoft.com/office/drawing/2014/main" id="{2B732B2C-2BC6-6449-A12D-95867B66670E}"/>
              </a:ext>
            </a:extLst>
          </p:cNvPr>
          <p:cNvSpPr>
            <a:spLocks noGrp="1"/>
          </p:cNvSpPr>
          <p:nvPr>
            <p:ph type="body" sz="quarter" idx="11" hasCustomPrompt="1"/>
          </p:nvPr>
        </p:nvSpPr>
        <p:spPr>
          <a:xfrm>
            <a:off x="1318222" y="450190"/>
            <a:ext cx="5111262" cy="381000"/>
          </a:xfrm>
          <a:prstGeom prst="rect">
            <a:avLst/>
          </a:prstGeom>
        </p:spPr>
        <p:txBody>
          <a:bodyPr lIns="0" tIns="0" rIns="0" bIns="0"/>
          <a:lstStyle>
            <a:lvl1pPr marL="0" indent="0">
              <a:lnSpc>
                <a:spcPct val="100000"/>
              </a:lnSpc>
              <a:buNone/>
              <a:defRPr sz="2800" b="0" i="0">
                <a:solidFill>
                  <a:schemeClr val="bg1"/>
                </a:solidFill>
                <a:latin typeface="Nunito" pitchFamily="2" charset="77"/>
                <a:ea typeface="Open Sans" panose="020B0606030504020204" pitchFamily="34" charset="0"/>
                <a:cs typeface="Open Sans" panose="020B0606030504020204" pitchFamily="34" charset="0"/>
              </a:defRPr>
            </a:lvl1pPr>
          </a:lstStyle>
          <a:p>
            <a:pPr lvl="0"/>
            <a:r>
              <a:rPr lang="en-US"/>
              <a:t>Edit Headline</a:t>
            </a:r>
          </a:p>
        </p:txBody>
      </p:sp>
      <p:sp>
        <p:nvSpPr>
          <p:cNvPr id="13" name="Text Placeholder 14">
            <a:extLst>
              <a:ext uri="{FF2B5EF4-FFF2-40B4-BE49-F238E27FC236}">
                <a16:creationId xmlns:a16="http://schemas.microsoft.com/office/drawing/2014/main" id="{0B0E9D31-6B72-8748-AA37-67679C59F417}"/>
              </a:ext>
            </a:extLst>
          </p:cNvPr>
          <p:cNvSpPr>
            <a:spLocks noGrp="1"/>
          </p:cNvSpPr>
          <p:nvPr>
            <p:ph type="body" sz="quarter" idx="12" hasCustomPrompt="1"/>
          </p:nvPr>
        </p:nvSpPr>
        <p:spPr>
          <a:xfrm>
            <a:off x="1318222" y="1387848"/>
            <a:ext cx="5111262" cy="2863577"/>
          </a:xfrm>
          <a:prstGeom prst="rect">
            <a:avLst/>
          </a:prstGeom>
        </p:spPr>
        <p:txBody>
          <a:bodyPr lIns="0" tIns="0" rIns="0" bIns="0"/>
          <a:lstStyle>
            <a:lvl1pPr marL="0" indent="0">
              <a:lnSpc>
                <a:spcPct val="200000"/>
              </a:lnSpc>
              <a:spcBef>
                <a:spcPts val="0"/>
              </a:spcBef>
              <a:buClr>
                <a:srgbClr val="00B050"/>
              </a:buClr>
              <a:buSzPct val="100000"/>
              <a:buFont typeface="System Font Regular"/>
              <a:buChar char="↘"/>
              <a:defRPr sz="2400" b="0" i="0">
                <a:solidFill>
                  <a:schemeClr val="tx1"/>
                </a:solidFill>
                <a:latin typeface="Nunito" pitchFamily="2" charset="77"/>
                <a:ea typeface="Open Sans" panose="020B0606030504020204" pitchFamily="34" charset="0"/>
                <a:cs typeface="Open Sans" panose="020B0606030504020204" pitchFamily="34" charset="0"/>
              </a:defRPr>
            </a:lvl1pPr>
          </a:lstStyle>
          <a:p>
            <a:pPr lvl="0"/>
            <a:r>
              <a:rPr lang="en-US"/>
              <a:t>Edit List</a:t>
            </a:r>
          </a:p>
          <a:p>
            <a:pPr lvl="0"/>
            <a:r>
              <a:rPr lang="en-US"/>
              <a:t>Edit List</a:t>
            </a:r>
          </a:p>
          <a:p>
            <a:pPr lvl="0"/>
            <a:r>
              <a:rPr lang="en-US"/>
              <a:t>Edit List</a:t>
            </a:r>
          </a:p>
          <a:p>
            <a:pPr lvl="0"/>
            <a:r>
              <a:rPr lang="en-US"/>
              <a:t>Edit List</a:t>
            </a:r>
          </a:p>
        </p:txBody>
      </p:sp>
    </p:spTree>
    <p:extLst>
      <p:ext uri="{BB962C8B-B14F-4D97-AF65-F5344CB8AC3E}">
        <p14:creationId xmlns:p14="http://schemas.microsoft.com/office/powerpoint/2010/main" val="3215181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626060"/>
      </p:ext>
    </p:extLst>
  </p:cSld>
  <p:clrMap bg1="lt1" tx1="dk1" bg2="lt2" tx2="dk2" accent1="accent1" accent2="accent2" accent3="accent3" accent4="accent4" accent5="accent5" accent6="accent6" hlink="hlink" folHlink="folHlink"/>
  <p:sldLayoutIdLst>
    <p:sldLayoutId id="2147483672" r:id="rId1"/>
    <p:sldLayoutId id="2147483732" r:id="rId2"/>
    <p:sldLayoutId id="2147483738" r:id="rId3"/>
    <p:sldLayoutId id="2147483739" r:id="rId4"/>
    <p:sldLayoutId id="2147483675" r:id="rId5"/>
    <p:sldLayoutId id="2147483741" r:id="rId6"/>
    <p:sldLayoutId id="2147483745" r:id="rId7"/>
    <p:sldLayoutId id="2147483742" r:id="rId8"/>
    <p:sldLayoutId id="2147483677" r:id="rId9"/>
    <p:sldLayoutId id="2147483736" r:id="rId10"/>
    <p:sldLayoutId id="2147483728" r:id="rId11"/>
    <p:sldLayoutId id="2147483678" r:id="rId12"/>
    <p:sldLayoutId id="2147483731" r:id="rId13"/>
    <p:sldLayoutId id="2147483735" r:id="rId14"/>
    <p:sldLayoutId id="2147483730" r:id="rId15"/>
    <p:sldLayoutId id="2147483729" r:id="rId16"/>
    <p:sldLayoutId id="2147483737" r:id="rId17"/>
    <p:sldLayoutId id="2147483734" r:id="rId18"/>
    <p:sldLayoutId id="2147483743" r:id="rId19"/>
    <p:sldLayoutId id="2147483744" r:id="rId20"/>
    <p:sldLayoutId id="2147483723" r:id="rId21"/>
    <p:sldLayoutId id="2147483724" r:id="rId22"/>
    <p:sldLayoutId id="2147483725" r:id="rId23"/>
  </p:sldLayoutIdLst>
  <p:hf hdr="0" ftr="0" dt="0"/>
  <p:txStyles>
    <p:titleStyle>
      <a:lvl1pPr algn="l" defTabSz="914400" rtl="0" eaLnBrk="1" latinLnBrk="0" hangingPunct="1">
        <a:spcBef>
          <a:spcPct val="0"/>
        </a:spcBef>
        <a:buNone/>
        <a:defRPr lang="en-US" sz="2400" b="1" kern="1200" cap="all" smtClean="0">
          <a:solidFill>
            <a:srgbClr val="202020"/>
          </a:solidFill>
          <a:latin typeface="Arial" panose="020B0604020202020204" pitchFamily="34" charset="0"/>
          <a:ea typeface="+mj-ea"/>
          <a:cs typeface="Arial" panose="020B0604020202020204" pitchFamily="34" charset="0"/>
        </a:defRPr>
      </a:lvl1pPr>
    </p:titleStyle>
    <p:bodyStyle>
      <a:lvl1pPr marL="230188" indent="-230188" algn="l" defTabSz="914400" rtl="0" eaLnBrk="1" latinLnBrk="0" hangingPunct="1">
        <a:lnSpc>
          <a:spcPct val="95000"/>
        </a:lnSpc>
        <a:spcBef>
          <a:spcPts val="1000"/>
        </a:spcBef>
        <a:buClr>
          <a:schemeClr val="accent3"/>
        </a:buClr>
        <a:buSzPct val="14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84213" indent="-227013" algn="l" defTabSz="914400" rtl="0" eaLnBrk="1" latinLnBrk="0" hangingPunct="1">
        <a:lnSpc>
          <a:spcPct val="95000"/>
        </a:lnSpc>
        <a:spcBef>
          <a:spcPts val="1000"/>
        </a:spcBef>
        <a:buClr>
          <a:schemeClr val="accent3"/>
        </a:buClr>
        <a:buSzPct val="12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9025" indent="-174625" algn="l" defTabSz="914400" rtl="0" eaLnBrk="1" latinLnBrk="0" hangingPunct="1">
        <a:lnSpc>
          <a:spcPct val="95000"/>
        </a:lnSpc>
        <a:spcBef>
          <a:spcPts val="1000"/>
        </a:spcBef>
        <a:buClr>
          <a:schemeClr val="accent3"/>
        </a:buClr>
        <a:buSzPct val="12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chemeClr val="accent3"/>
        </a:buClr>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mailto:dsnpcm@atriohp.com" TargetMode="External"/><Relationship Id="rId2" Type="http://schemas.openxmlformats.org/officeDocument/2006/relationships/hyperlink" Target="https://atriohp.com/oregon/providers/provider-resources/"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F4286B-12F5-7546-AF30-606A124D3CB5}"/>
              </a:ext>
            </a:extLst>
          </p:cNvPr>
          <p:cNvSpPr>
            <a:spLocks noGrp="1"/>
          </p:cNvSpPr>
          <p:nvPr>
            <p:ph type="body" sz="quarter" idx="10"/>
          </p:nvPr>
        </p:nvSpPr>
        <p:spPr/>
        <p:txBody>
          <a:bodyPr lIns="0" tIns="0" rIns="0" bIns="0" anchor="t"/>
          <a:lstStyle/>
          <a:p>
            <a:r>
              <a:rPr lang="en-US" dirty="0">
                <a:latin typeface="Nunito"/>
                <a:ea typeface="Open Sans"/>
                <a:cs typeface="Open Sans"/>
              </a:rPr>
              <a:t>May 2025</a:t>
            </a:r>
            <a:endParaRPr lang="en-US" dirty="0"/>
          </a:p>
        </p:txBody>
      </p:sp>
      <p:sp>
        <p:nvSpPr>
          <p:cNvPr id="3" name="Text Placeholder 2">
            <a:extLst>
              <a:ext uri="{FF2B5EF4-FFF2-40B4-BE49-F238E27FC236}">
                <a16:creationId xmlns:a16="http://schemas.microsoft.com/office/drawing/2014/main" id="{80B18E9C-5DD3-C44A-88C6-9472DBD870B5}"/>
              </a:ext>
            </a:extLst>
          </p:cNvPr>
          <p:cNvSpPr>
            <a:spLocks noGrp="1"/>
          </p:cNvSpPr>
          <p:nvPr>
            <p:ph type="body" sz="quarter" idx="11"/>
          </p:nvPr>
        </p:nvSpPr>
        <p:spPr/>
        <p:txBody>
          <a:bodyPr/>
          <a:lstStyle/>
          <a:p>
            <a:r>
              <a:rPr lang="en-US"/>
              <a:t>Special Needs Plan (SNP)</a:t>
            </a:r>
          </a:p>
          <a:p>
            <a:r>
              <a:rPr lang="en-US"/>
              <a:t>Model of Care Training 2025</a:t>
            </a:r>
          </a:p>
        </p:txBody>
      </p:sp>
    </p:spTree>
    <p:extLst>
      <p:ext uri="{BB962C8B-B14F-4D97-AF65-F5344CB8AC3E}">
        <p14:creationId xmlns:p14="http://schemas.microsoft.com/office/powerpoint/2010/main" val="1631684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5E83DB-40A7-014C-A91F-0550E5A77A82}"/>
              </a:ext>
            </a:extLst>
          </p:cNvPr>
          <p:cNvSpPr>
            <a:spLocks noGrp="1"/>
          </p:cNvSpPr>
          <p:nvPr>
            <p:ph type="body" sz="quarter" idx="11"/>
          </p:nvPr>
        </p:nvSpPr>
        <p:spPr/>
        <p:txBody>
          <a:bodyPr/>
          <a:lstStyle/>
          <a:p>
            <a:r>
              <a:rPr lang="en-US"/>
              <a:t>Care Coordination</a:t>
            </a:r>
          </a:p>
        </p:txBody>
      </p:sp>
      <p:sp>
        <p:nvSpPr>
          <p:cNvPr id="3" name="Text Placeholder 2">
            <a:extLst>
              <a:ext uri="{FF2B5EF4-FFF2-40B4-BE49-F238E27FC236}">
                <a16:creationId xmlns:a16="http://schemas.microsoft.com/office/drawing/2014/main" id="{DB8F8809-36A7-214B-A20D-D4C7092470A8}"/>
              </a:ext>
            </a:extLst>
          </p:cNvPr>
          <p:cNvSpPr>
            <a:spLocks noGrp="1"/>
          </p:cNvSpPr>
          <p:nvPr>
            <p:ph type="body" sz="quarter" idx="12"/>
          </p:nvPr>
        </p:nvSpPr>
        <p:spPr>
          <a:xfrm>
            <a:off x="685800" y="895350"/>
            <a:ext cx="6553200" cy="3095919"/>
          </a:xfrm>
        </p:spPr>
        <p:txBody>
          <a:bodyPr/>
          <a:lstStyle/>
          <a:p>
            <a:r>
              <a:rPr kumimoji="0" lang="en-US" sz="1600" i="1" u="none" strike="noStrike" kern="1200" cap="none" spc="0" normalizeH="0" baseline="0" noProof="0">
                <a:ln>
                  <a:noFill/>
                </a:ln>
                <a:solidFill>
                  <a:srgbClr val="00B050"/>
                </a:solidFill>
                <a:effectLst/>
                <a:uLnTx/>
                <a:uFillTx/>
                <a:latin typeface="Nunito" pitchFamily="2" charset="77"/>
                <a:ea typeface="Open Sans Light" panose="020B0306030504020204" pitchFamily="34" charset="0"/>
                <a:cs typeface="Open Sans Light" panose="020B0306030504020204" pitchFamily="34" charset="0"/>
                <a:sym typeface="Helvetica Light"/>
              </a:rPr>
              <a:t>Health Risk Assessment and Care Plan</a:t>
            </a:r>
          </a:p>
          <a:p>
            <a:r>
              <a:rPr lang="en-US" sz="1400">
                <a:sym typeface="Helvetica Light"/>
              </a:rPr>
              <a:t>ATRIO is required to try and obtain a health risk assessment (HRA) on every SNP member within 90-days of enrollment and within 365 days annually thereafter.  </a:t>
            </a:r>
          </a:p>
          <a:p>
            <a:endParaRPr lang="en-US" sz="1400">
              <a:sym typeface="Helvetica Light"/>
            </a:endParaRPr>
          </a:p>
          <a:p>
            <a:r>
              <a:rPr lang="en-US" sz="1400">
                <a:sym typeface="Helvetica Light"/>
              </a:rPr>
              <a:t>Responses from the HRA identify health related and/or access to care problems for each member.  </a:t>
            </a:r>
          </a:p>
          <a:p>
            <a:endParaRPr lang="en-US" sz="1400">
              <a:sym typeface="Helvetica Light"/>
            </a:endParaRPr>
          </a:p>
          <a:p>
            <a:r>
              <a:rPr lang="en-US" sz="1400">
                <a:sym typeface="Helvetica Light"/>
              </a:rPr>
              <a:t>ATRIO uses  these responses to develop individualized care plan goals which will ideally drive the beneficiary’s level of independence to a self-manage stage. </a:t>
            </a:r>
          </a:p>
        </p:txBody>
      </p:sp>
      <p:sp>
        <p:nvSpPr>
          <p:cNvPr id="4" name="Shape 2628">
            <a:extLst>
              <a:ext uri="{FF2B5EF4-FFF2-40B4-BE49-F238E27FC236}">
                <a16:creationId xmlns:a16="http://schemas.microsoft.com/office/drawing/2014/main" id="{39F619FC-E1FC-339F-7AB3-56AFEF989A97}"/>
              </a:ext>
            </a:extLst>
          </p:cNvPr>
          <p:cNvSpPr/>
          <p:nvPr/>
        </p:nvSpPr>
        <p:spPr>
          <a:xfrm>
            <a:off x="7786571" y="1040164"/>
            <a:ext cx="533341" cy="609600"/>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chemeClr val="bg1">
              <a:lumMod val="50000"/>
            </a:schemeClr>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 name="Shape 2538">
            <a:extLst>
              <a:ext uri="{FF2B5EF4-FFF2-40B4-BE49-F238E27FC236}">
                <a16:creationId xmlns:a16="http://schemas.microsoft.com/office/drawing/2014/main" id="{D02ECAEB-F43C-0DC4-2A29-06FC47051389}"/>
              </a:ext>
            </a:extLst>
          </p:cNvPr>
          <p:cNvSpPr/>
          <p:nvPr/>
        </p:nvSpPr>
        <p:spPr>
          <a:xfrm>
            <a:off x="7824642" y="2990062"/>
            <a:ext cx="457200" cy="609600"/>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chemeClr val="bg1">
              <a:lumMod val="50000"/>
            </a:schemeClr>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 name="Shape 2540">
            <a:extLst>
              <a:ext uri="{FF2B5EF4-FFF2-40B4-BE49-F238E27FC236}">
                <a16:creationId xmlns:a16="http://schemas.microsoft.com/office/drawing/2014/main" id="{B4EE32CB-8D38-D639-6332-D2082F7FB382}"/>
              </a:ext>
            </a:extLst>
          </p:cNvPr>
          <p:cNvSpPr/>
          <p:nvPr/>
        </p:nvSpPr>
        <p:spPr>
          <a:xfrm>
            <a:off x="7772400" y="3991269"/>
            <a:ext cx="561685" cy="557084"/>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lumMod val="50000"/>
            </a:schemeClr>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7" name="Shape 2549">
            <a:extLst>
              <a:ext uri="{FF2B5EF4-FFF2-40B4-BE49-F238E27FC236}">
                <a16:creationId xmlns:a16="http://schemas.microsoft.com/office/drawing/2014/main" id="{30FFDDF5-1236-B68B-9F78-8E8189A9D1B6}"/>
              </a:ext>
            </a:extLst>
          </p:cNvPr>
          <p:cNvSpPr/>
          <p:nvPr/>
        </p:nvSpPr>
        <p:spPr>
          <a:xfrm>
            <a:off x="7772400" y="2041371"/>
            <a:ext cx="561686" cy="55708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chemeClr val="bg1">
              <a:lumMod val="50000"/>
            </a:schemeClr>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8" name="object 3">
            <a:extLst>
              <a:ext uri="{FF2B5EF4-FFF2-40B4-BE49-F238E27FC236}">
                <a16:creationId xmlns:a16="http://schemas.microsoft.com/office/drawing/2014/main" id="{A99F9F96-D363-2291-F8C0-C7DF098374CD}"/>
              </a:ext>
            </a:extLst>
          </p:cNvPr>
          <p:cNvSpPr txBox="1"/>
          <p:nvPr/>
        </p:nvSpPr>
        <p:spPr>
          <a:xfrm>
            <a:off x="344291" y="4790828"/>
            <a:ext cx="5638800" cy="276999"/>
          </a:xfrm>
          <a:prstGeom prst="rect">
            <a:avLst/>
          </a:prstGeom>
          <a:solidFill>
            <a:schemeClr val="bg1"/>
          </a:solidFill>
          <a:ln w="12700">
            <a:noFill/>
          </a:ln>
        </p:spPr>
        <p:txBody>
          <a:bodyPr vert="horz" wrap="square" lIns="0" tIns="0" rIns="0" bIns="0" rtlCol="0">
            <a:spAutoFit/>
          </a:bodyPr>
          <a:lstStyle/>
          <a:p>
            <a:pPr marL="12700">
              <a:lnSpc>
                <a:spcPct val="100000"/>
              </a:lnSpc>
            </a:pPr>
            <a:r>
              <a:rPr lang="en-US" sz="900">
                <a:latin typeface="Nunito" pitchFamily="2" charset="77"/>
                <a:ea typeface="Open Sans" panose="020B0606030504020204" pitchFamily="34" charset="0"/>
                <a:cs typeface="Open Sans" panose="020B0606030504020204" pitchFamily="34" charset="0"/>
              </a:rPr>
              <a:t>Regulations at </a:t>
            </a:r>
            <a:r>
              <a:rPr lang="en-US" sz="900" b="1">
                <a:latin typeface="Nunito" pitchFamily="2" charset="77"/>
                <a:ea typeface="Open Sans" panose="020B0606030504020204" pitchFamily="34" charset="0"/>
                <a:cs typeface="Open Sans" panose="020B0606030504020204" pitchFamily="34" charset="0"/>
              </a:rPr>
              <a:t>42 CFR §422.101(f)(</a:t>
            </a:r>
            <a:r>
              <a:rPr lang="en-US" sz="900" b="1" err="1">
                <a:latin typeface="Nunito" pitchFamily="2" charset="77"/>
                <a:ea typeface="Open Sans" panose="020B0606030504020204" pitchFamily="34" charset="0"/>
                <a:cs typeface="Open Sans" panose="020B0606030504020204" pitchFamily="34" charset="0"/>
              </a:rPr>
              <a:t>i</a:t>
            </a:r>
            <a:r>
              <a:rPr lang="en-US" sz="900" b="1">
                <a:latin typeface="Nunito" pitchFamily="2" charset="77"/>
                <a:ea typeface="Open Sans" panose="020B0606030504020204" pitchFamily="34" charset="0"/>
                <a:cs typeface="Open Sans" panose="020B0606030504020204" pitchFamily="34" charset="0"/>
              </a:rPr>
              <a:t>); 42 CFR §422.152(g)(2)(iv) </a:t>
            </a:r>
            <a:r>
              <a:rPr lang="en-US" sz="900">
                <a:latin typeface="Nunito" pitchFamily="2" charset="77"/>
                <a:ea typeface="Open Sans" panose="020B0606030504020204" pitchFamily="34" charset="0"/>
                <a:cs typeface="Open Sans" panose="020B0606030504020204" pitchFamily="34" charset="0"/>
              </a:rPr>
              <a:t>require that all SNPs conduct a Health Risk Assessment for each individual enrolled in the SNP.</a:t>
            </a:r>
          </a:p>
        </p:txBody>
      </p:sp>
    </p:spTree>
    <p:extLst>
      <p:ext uri="{BB962C8B-B14F-4D97-AF65-F5344CB8AC3E}">
        <p14:creationId xmlns:p14="http://schemas.microsoft.com/office/powerpoint/2010/main" val="1749045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5E83DB-40A7-014C-A91F-0550E5A77A82}"/>
              </a:ext>
            </a:extLst>
          </p:cNvPr>
          <p:cNvSpPr>
            <a:spLocks noGrp="1"/>
          </p:cNvSpPr>
          <p:nvPr>
            <p:ph type="body" sz="quarter" idx="11"/>
          </p:nvPr>
        </p:nvSpPr>
        <p:spPr/>
        <p:txBody>
          <a:bodyPr/>
          <a:lstStyle/>
          <a:p>
            <a:r>
              <a:rPr lang="en-US"/>
              <a:t>Care Coordination</a:t>
            </a:r>
          </a:p>
        </p:txBody>
      </p:sp>
      <p:sp>
        <p:nvSpPr>
          <p:cNvPr id="3" name="Text Placeholder 2">
            <a:extLst>
              <a:ext uri="{FF2B5EF4-FFF2-40B4-BE49-F238E27FC236}">
                <a16:creationId xmlns:a16="http://schemas.microsoft.com/office/drawing/2014/main" id="{DB8F8809-36A7-214B-A20D-D4C7092470A8}"/>
              </a:ext>
            </a:extLst>
          </p:cNvPr>
          <p:cNvSpPr>
            <a:spLocks noGrp="1"/>
          </p:cNvSpPr>
          <p:nvPr>
            <p:ph type="body" sz="quarter" idx="12"/>
          </p:nvPr>
        </p:nvSpPr>
        <p:spPr>
          <a:xfrm>
            <a:off x="3352800" y="1123950"/>
            <a:ext cx="4724400" cy="3095919"/>
          </a:xfrm>
        </p:spPr>
        <p:txBody>
          <a:bodyPr/>
          <a:lstStyle/>
          <a:p>
            <a:r>
              <a:rPr kumimoji="0" lang="en-US" sz="1600" i="1" u="none" strike="noStrike" kern="1200" cap="none" spc="0" normalizeH="0" baseline="0" noProof="0">
                <a:ln>
                  <a:noFill/>
                </a:ln>
                <a:solidFill>
                  <a:srgbClr val="00B050"/>
                </a:solidFill>
                <a:effectLst/>
                <a:uLnTx/>
                <a:uFillTx/>
                <a:latin typeface="Nunito" pitchFamily="2" charset="77"/>
                <a:ea typeface="Open Sans Light" panose="020B0306030504020204" pitchFamily="34" charset="0"/>
                <a:cs typeface="Open Sans Light" panose="020B0306030504020204" pitchFamily="34" charset="0"/>
                <a:sym typeface="Helvetica Light"/>
              </a:rPr>
              <a:t>Health Risk Assessment and Care Plan</a:t>
            </a:r>
          </a:p>
          <a:p>
            <a:r>
              <a:rPr lang="en-US" sz="1400">
                <a:sym typeface="Helvetica Light"/>
              </a:rPr>
              <a:t>Members have the right to refuse an HRA. When they do, or when they are unable to be reached, CMS still requires an individualized care plan. </a:t>
            </a:r>
          </a:p>
          <a:p>
            <a:endParaRPr lang="en-US" sz="1400">
              <a:sym typeface="Helvetica Light"/>
            </a:endParaRPr>
          </a:p>
          <a:p>
            <a:r>
              <a:rPr lang="en-US" sz="1400">
                <a:sym typeface="Helvetica Light"/>
              </a:rPr>
              <a:t>ATRIO uses data from claims, HEDIS gaps and prior authorizations to create the individualized care plan which is then mailed to the beneficiary and shared with their providers. </a:t>
            </a:r>
          </a:p>
          <a:p>
            <a:endParaRPr kumimoji="0" lang="en-US" sz="1200" i="1" u="none" strike="noStrike" kern="1200" cap="none" spc="0" normalizeH="0" baseline="0" noProof="0">
              <a:ln>
                <a:noFill/>
              </a:ln>
              <a:solidFill>
                <a:srgbClr val="00B050"/>
              </a:solidFill>
              <a:effectLst/>
              <a:uLnTx/>
              <a:uFillTx/>
              <a:latin typeface="Nunito" pitchFamily="2" charset="77"/>
              <a:ea typeface="Open Sans Light" panose="020B0306030504020204" pitchFamily="34" charset="0"/>
              <a:cs typeface="Open Sans Light" panose="020B0306030504020204" pitchFamily="34" charset="0"/>
              <a:sym typeface="Helvetica Light"/>
            </a:endParaRPr>
          </a:p>
        </p:txBody>
      </p:sp>
      <p:pic>
        <p:nvPicPr>
          <p:cNvPr id="8" name="Picture 7" descr="A person smiling for the camera&#10;&#10;Description automatically generated">
            <a:extLst>
              <a:ext uri="{FF2B5EF4-FFF2-40B4-BE49-F238E27FC236}">
                <a16:creationId xmlns:a16="http://schemas.microsoft.com/office/drawing/2014/main" id="{360C81B9-A149-5BCA-67A3-FC952C2DA2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6579"/>
          <a:stretch/>
        </p:blipFill>
        <p:spPr>
          <a:xfrm>
            <a:off x="275150" y="1266292"/>
            <a:ext cx="3001450" cy="3877208"/>
          </a:xfrm>
          <a:prstGeom prst="rect">
            <a:avLst/>
          </a:prstGeom>
        </p:spPr>
      </p:pic>
      <p:sp>
        <p:nvSpPr>
          <p:cNvPr id="4" name="object 3">
            <a:extLst>
              <a:ext uri="{FF2B5EF4-FFF2-40B4-BE49-F238E27FC236}">
                <a16:creationId xmlns:a16="http://schemas.microsoft.com/office/drawing/2014/main" id="{C619BD87-8196-994D-6E88-36F1EC75DF13}"/>
              </a:ext>
            </a:extLst>
          </p:cNvPr>
          <p:cNvSpPr txBox="1"/>
          <p:nvPr/>
        </p:nvSpPr>
        <p:spPr>
          <a:xfrm>
            <a:off x="2895600" y="4767556"/>
            <a:ext cx="5638800" cy="276999"/>
          </a:xfrm>
          <a:prstGeom prst="rect">
            <a:avLst/>
          </a:prstGeom>
          <a:solidFill>
            <a:schemeClr val="bg1"/>
          </a:solidFill>
          <a:ln w="12700">
            <a:noFill/>
          </a:ln>
        </p:spPr>
        <p:txBody>
          <a:bodyPr vert="horz" wrap="square" lIns="0" tIns="0" rIns="0" bIns="0" rtlCol="0">
            <a:spAutoFit/>
          </a:bodyPr>
          <a:lstStyle/>
          <a:p>
            <a:pPr marL="12700">
              <a:lnSpc>
                <a:spcPct val="100000"/>
              </a:lnSpc>
            </a:pPr>
            <a:r>
              <a:rPr lang="en-US" sz="900">
                <a:latin typeface="Nunito" pitchFamily="2" charset="77"/>
                <a:ea typeface="Open Sans" panose="020B0606030504020204" pitchFamily="34" charset="0"/>
                <a:cs typeface="Open Sans" panose="020B0606030504020204" pitchFamily="34" charset="0"/>
              </a:rPr>
              <a:t>Regulations at </a:t>
            </a:r>
            <a:r>
              <a:rPr lang="en-US" sz="900" b="1">
                <a:latin typeface="Nunito" pitchFamily="2" charset="77"/>
                <a:ea typeface="Open Sans" panose="020B0606030504020204" pitchFamily="34" charset="0"/>
                <a:cs typeface="Open Sans" panose="020B0606030504020204" pitchFamily="34" charset="0"/>
              </a:rPr>
              <a:t>42 CFR §422.101(f)(</a:t>
            </a:r>
            <a:r>
              <a:rPr lang="en-US" sz="900" b="1" err="1">
                <a:latin typeface="Nunito" pitchFamily="2" charset="77"/>
                <a:ea typeface="Open Sans" panose="020B0606030504020204" pitchFamily="34" charset="0"/>
                <a:cs typeface="Open Sans" panose="020B0606030504020204" pitchFamily="34" charset="0"/>
              </a:rPr>
              <a:t>i</a:t>
            </a:r>
            <a:r>
              <a:rPr lang="en-US" sz="900" b="1">
                <a:latin typeface="Nunito" pitchFamily="2" charset="77"/>
                <a:ea typeface="Open Sans" panose="020B0606030504020204" pitchFamily="34" charset="0"/>
                <a:cs typeface="Open Sans" panose="020B0606030504020204" pitchFamily="34" charset="0"/>
              </a:rPr>
              <a:t>); 42 CFR §422.152(g)(2)(iv) </a:t>
            </a:r>
            <a:r>
              <a:rPr lang="en-US" sz="900">
                <a:latin typeface="Nunito" pitchFamily="2" charset="77"/>
                <a:ea typeface="Open Sans" panose="020B0606030504020204" pitchFamily="34" charset="0"/>
                <a:cs typeface="Open Sans" panose="020B0606030504020204" pitchFamily="34" charset="0"/>
              </a:rPr>
              <a:t>require that all SNPs conduct a Health Risk Assessment for each individual enrolled in the SNP.</a:t>
            </a:r>
          </a:p>
        </p:txBody>
      </p:sp>
    </p:spTree>
    <p:extLst>
      <p:ext uri="{BB962C8B-B14F-4D97-AF65-F5344CB8AC3E}">
        <p14:creationId xmlns:p14="http://schemas.microsoft.com/office/powerpoint/2010/main" val="3999532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5E83DB-40A7-014C-A91F-0550E5A77A82}"/>
              </a:ext>
            </a:extLst>
          </p:cNvPr>
          <p:cNvSpPr>
            <a:spLocks noGrp="1"/>
          </p:cNvSpPr>
          <p:nvPr>
            <p:ph type="body" sz="quarter" idx="11"/>
          </p:nvPr>
        </p:nvSpPr>
        <p:spPr/>
        <p:txBody>
          <a:bodyPr/>
          <a:lstStyle/>
          <a:p>
            <a:r>
              <a:rPr lang="en-US"/>
              <a:t>Care Coordination</a:t>
            </a:r>
          </a:p>
        </p:txBody>
      </p:sp>
      <p:sp>
        <p:nvSpPr>
          <p:cNvPr id="3" name="Text Placeholder 2">
            <a:extLst>
              <a:ext uri="{FF2B5EF4-FFF2-40B4-BE49-F238E27FC236}">
                <a16:creationId xmlns:a16="http://schemas.microsoft.com/office/drawing/2014/main" id="{DB8F8809-36A7-214B-A20D-D4C7092470A8}"/>
              </a:ext>
            </a:extLst>
          </p:cNvPr>
          <p:cNvSpPr>
            <a:spLocks noGrp="1"/>
          </p:cNvSpPr>
          <p:nvPr>
            <p:ph type="body" sz="quarter" idx="12"/>
          </p:nvPr>
        </p:nvSpPr>
        <p:spPr>
          <a:xfrm>
            <a:off x="685800" y="895350"/>
            <a:ext cx="6553200" cy="3275533"/>
          </a:xfrm>
        </p:spPr>
        <p:txBody>
          <a:bodyPr lIns="0" tIns="0" rIns="0" bIns="0" anchor="t"/>
          <a:lstStyle/>
          <a:p>
            <a:r>
              <a:rPr kumimoji="0" lang="en-US" sz="1600" i="1" u="none" strike="noStrike" kern="1200" cap="none" spc="0" normalizeH="0" baseline="0" noProof="0">
                <a:ln>
                  <a:noFill/>
                </a:ln>
                <a:solidFill>
                  <a:srgbClr val="00B050"/>
                </a:solidFill>
                <a:effectLst/>
                <a:uLnTx/>
                <a:uFillTx/>
                <a:latin typeface="Nunito" pitchFamily="2" charset="77"/>
                <a:ea typeface="Open Sans Light" panose="020B0306030504020204" pitchFamily="34" charset="0"/>
                <a:cs typeface="Open Sans Light" panose="020B0306030504020204" pitchFamily="34" charset="0"/>
                <a:sym typeface="Helvetica Light"/>
              </a:rPr>
              <a:t>Interdisciplinary Care Team</a:t>
            </a:r>
          </a:p>
          <a:p>
            <a:r>
              <a:rPr lang="en-US" sz="1400">
                <a:latin typeface="Nunito"/>
                <a:ea typeface="Open Sans"/>
                <a:cs typeface="Open Sans"/>
                <a:sym typeface="Helvetica Light"/>
              </a:rPr>
              <a:t>ATRIO regards the primary care provider as the expert in determining the health care needs of the SNP beneficiary. Each SNP member is required to have an identified PCP. Nurse Care Managers (NCMs), Customer Service Representatives, and Provider Relations staff are available to help match SNP members with a PCP they can be most aligned and satisfied with.</a:t>
            </a:r>
            <a:endParaRPr lang="en-US" sz="1400">
              <a:latin typeface="Nunito"/>
              <a:ea typeface="Open Sans"/>
              <a:cs typeface="Open Sans"/>
            </a:endParaRPr>
          </a:p>
          <a:p>
            <a:endParaRPr lang="en-US" sz="1400">
              <a:sym typeface="Helvetica Light"/>
            </a:endParaRPr>
          </a:p>
          <a:p>
            <a:r>
              <a:rPr lang="en-US" sz="1400">
                <a:sym typeface="Helvetica Light"/>
              </a:rPr>
              <a:t>As appropriate, ATRIO may reach out to other professionals or representatives who can assist the beneficiary, PCP and NCM with identifying and developing goals. Together they make up the Interdisciplinary Care Team (ICT). </a:t>
            </a:r>
            <a:endParaRPr kumimoji="0" lang="en-US" sz="1200" i="1" u="none" strike="noStrike" kern="1200" cap="none" spc="0" normalizeH="0" baseline="0" noProof="0">
              <a:ln>
                <a:noFill/>
              </a:ln>
              <a:solidFill>
                <a:srgbClr val="00B050"/>
              </a:solidFill>
              <a:effectLst/>
              <a:uLnTx/>
              <a:uFillTx/>
              <a:latin typeface="Nunito" pitchFamily="2" charset="77"/>
              <a:ea typeface="Open Sans Light" panose="020B0306030504020204" pitchFamily="34" charset="0"/>
              <a:cs typeface="Open Sans Light" panose="020B0306030504020204" pitchFamily="34" charset="0"/>
              <a:sym typeface="Helvetica Light"/>
            </a:endParaRPr>
          </a:p>
        </p:txBody>
      </p:sp>
      <p:sp>
        <p:nvSpPr>
          <p:cNvPr id="4" name="Diagonal Stripe 3">
            <a:extLst>
              <a:ext uri="{FF2B5EF4-FFF2-40B4-BE49-F238E27FC236}">
                <a16:creationId xmlns:a16="http://schemas.microsoft.com/office/drawing/2014/main" id="{06E0AE97-E62F-638A-07C8-2C1667470550}"/>
              </a:ext>
            </a:extLst>
          </p:cNvPr>
          <p:cNvSpPr/>
          <p:nvPr/>
        </p:nvSpPr>
        <p:spPr>
          <a:xfrm rot="10800000">
            <a:off x="5791200" y="1657347"/>
            <a:ext cx="3352800" cy="3486151"/>
          </a:xfrm>
          <a:prstGeom prst="diagStripe">
            <a:avLst>
              <a:gd name="adj" fmla="val 83173"/>
            </a:avLst>
          </a:prstGeom>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Diagonal Stripe 4">
            <a:extLst>
              <a:ext uri="{FF2B5EF4-FFF2-40B4-BE49-F238E27FC236}">
                <a16:creationId xmlns:a16="http://schemas.microsoft.com/office/drawing/2014/main" id="{C1536128-0F45-ACD1-9E17-20D4BA2650D2}"/>
              </a:ext>
            </a:extLst>
          </p:cNvPr>
          <p:cNvSpPr/>
          <p:nvPr/>
        </p:nvSpPr>
        <p:spPr>
          <a:xfrm rot="10800000">
            <a:off x="6248400" y="2114550"/>
            <a:ext cx="2895600" cy="3028950"/>
          </a:xfrm>
          <a:prstGeom prst="diagStripe">
            <a:avLst>
              <a:gd name="adj" fmla="val 93330"/>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Shape 2617">
            <a:extLst>
              <a:ext uri="{FF2B5EF4-FFF2-40B4-BE49-F238E27FC236}">
                <a16:creationId xmlns:a16="http://schemas.microsoft.com/office/drawing/2014/main" id="{546311AE-D232-6747-C2FA-7270BF262AD2}"/>
              </a:ext>
            </a:extLst>
          </p:cNvPr>
          <p:cNvSpPr/>
          <p:nvPr/>
        </p:nvSpPr>
        <p:spPr>
          <a:xfrm>
            <a:off x="7543800" y="3790950"/>
            <a:ext cx="1486245" cy="1066503"/>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lumMod val="50000"/>
            </a:schemeClr>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9" name="object 3">
            <a:extLst>
              <a:ext uri="{FF2B5EF4-FFF2-40B4-BE49-F238E27FC236}">
                <a16:creationId xmlns:a16="http://schemas.microsoft.com/office/drawing/2014/main" id="{4CE3C111-AD07-9DF2-7FFD-823328301D19}"/>
              </a:ext>
            </a:extLst>
          </p:cNvPr>
          <p:cNvSpPr txBox="1"/>
          <p:nvPr/>
        </p:nvSpPr>
        <p:spPr>
          <a:xfrm>
            <a:off x="381000" y="4762813"/>
            <a:ext cx="5486400" cy="276999"/>
          </a:xfrm>
          <a:prstGeom prst="rect">
            <a:avLst/>
          </a:prstGeom>
          <a:solidFill>
            <a:schemeClr val="bg1"/>
          </a:solidFill>
          <a:ln w="12700">
            <a:noFill/>
          </a:ln>
        </p:spPr>
        <p:txBody>
          <a:bodyPr vert="horz" wrap="square" lIns="0" tIns="0" rIns="0" bIns="0" rtlCol="0">
            <a:spAutoFit/>
          </a:bodyPr>
          <a:lstStyle/>
          <a:p>
            <a:pPr marL="12700" marR="5080">
              <a:lnSpc>
                <a:spcPct val="100000"/>
              </a:lnSpc>
            </a:pPr>
            <a:r>
              <a:rPr lang="en-US" sz="900">
                <a:latin typeface="Nunito" pitchFamily="2" charset="77"/>
                <a:ea typeface="Open Sans" panose="020B0606030504020204" pitchFamily="34" charset="0"/>
                <a:cs typeface="Open Sans" panose="020B0606030504020204" pitchFamily="34" charset="0"/>
              </a:rPr>
              <a:t>Regulations at </a:t>
            </a:r>
            <a:r>
              <a:rPr lang="en-US" sz="900" b="1">
                <a:latin typeface="Nunito" pitchFamily="2" charset="77"/>
                <a:ea typeface="Open Sans" panose="020B0606030504020204" pitchFamily="34" charset="0"/>
                <a:cs typeface="Open Sans" panose="020B0606030504020204" pitchFamily="34" charset="0"/>
              </a:rPr>
              <a:t>42 CFR §422.101(f)(iii); 42 CFR §422.152(g)(2)(iv) </a:t>
            </a:r>
            <a:r>
              <a:rPr lang="en-US" sz="900">
                <a:latin typeface="Nunito" pitchFamily="2" charset="77"/>
                <a:ea typeface="Open Sans" panose="020B0606030504020204" pitchFamily="34" charset="0"/>
                <a:cs typeface="Open Sans" panose="020B0606030504020204" pitchFamily="34" charset="0"/>
              </a:rPr>
              <a:t>require all SNPs to use an ICT in the management of care for each individual enrolled in the SNP.</a:t>
            </a:r>
          </a:p>
        </p:txBody>
      </p:sp>
    </p:spTree>
    <p:extLst>
      <p:ext uri="{BB962C8B-B14F-4D97-AF65-F5344CB8AC3E}">
        <p14:creationId xmlns:p14="http://schemas.microsoft.com/office/powerpoint/2010/main" val="1233074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5E83DB-40A7-014C-A91F-0550E5A77A82}"/>
              </a:ext>
            </a:extLst>
          </p:cNvPr>
          <p:cNvSpPr>
            <a:spLocks noGrp="1"/>
          </p:cNvSpPr>
          <p:nvPr>
            <p:ph type="body" sz="quarter" idx="11"/>
          </p:nvPr>
        </p:nvSpPr>
        <p:spPr/>
        <p:txBody>
          <a:bodyPr/>
          <a:lstStyle/>
          <a:p>
            <a:r>
              <a:rPr lang="en-US"/>
              <a:t>Care Coordination</a:t>
            </a:r>
          </a:p>
        </p:txBody>
      </p:sp>
      <p:sp>
        <p:nvSpPr>
          <p:cNvPr id="3" name="Text Placeholder 2">
            <a:extLst>
              <a:ext uri="{FF2B5EF4-FFF2-40B4-BE49-F238E27FC236}">
                <a16:creationId xmlns:a16="http://schemas.microsoft.com/office/drawing/2014/main" id="{DB8F8809-36A7-214B-A20D-D4C7092470A8}"/>
              </a:ext>
            </a:extLst>
          </p:cNvPr>
          <p:cNvSpPr>
            <a:spLocks noGrp="1"/>
          </p:cNvSpPr>
          <p:nvPr>
            <p:ph type="body" sz="quarter" idx="12"/>
          </p:nvPr>
        </p:nvSpPr>
        <p:spPr>
          <a:xfrm>
            <a:off x="533400" y="590550"/>
            <a:ext cx="6553200" cy="3429000"/>
          </a:xfrm>
        </p:spPr>
        <p:txBody>
          <a:bodyPr/>
          <a:lstStyle/>
          <a:p>
            <a:r>
              <a:rPr kumimoji="0" lang="en-US" sz="1400" i="1" u="none" strike="noStrike" kern="1200" cap="none" spc="0" normalizeH="0" baseline="0" noProof="0">
                <a:ln>
                  <a:noFill/>
                </a:ln>
                <a:solidFill>
                  <a:srgbClr val="00B050"/>
                </a:solidFill>
                <a:effectLst/>
                <a:uLnTx/>
                <a:uFillTx/>
                <a:latin typeface="Nunito" pitchFamily="2" charset="77"/>
                <a:ea typeface="Open Sans Light" panose="020B0306030504020204" pitchFamily="34" charset="0"/>
                <a:cs typeface="Open Sans Light" panose="020B0306030504020204" pitchFamily="34" charset="0"/>
                <a:sym typeface="Helvetica Light"/>
              </a:rPr>
              <a:t>Interdisciplinary Care Team</a:t>
            </a:r>
          </a:p>
          <a:p>
            <a:r>
              <a:rPr lang="en-US">
                <a:sym typeface="Helvetica Light"/>
              </a:rPr>
              <a:t>The beneficiary may opt-out of other participant involvement. At a minimum, the ICT consists of the NCM, the beneficiary (or representative) and the PCP. </a:t>
            </a:r>
          </a:p>
          <a:p>
            <a:endParaRPr lang="en-US">
              <a:sym typeface="Helvetica Light"/>
            </a:endParaRPr>
          </a:p>
          <a:p>
            <a:r>
              <a:rPr lang="en-US">
                <a:sym typeface="Helvetica Light"/>
              </a:rPr>
              <a:t>Once the care plan is finalized, a copy will be shared with the members of the ICT. The care plan is a living document and may be updated as the customers health status changes or at the request of members of the ICT. Each care plan update will also be shared with the members of the ICT to ensure all members have the most up to date information. </a:t>
            </a:r>
          </a:p>
          <a:p>
            <a:endParaRPr lang="en-US">
              <a:sym typeface="Helvetica Light"/>
            </a:endParaRPr>
          </a:p>
          <a:p>
            <a:r>
              <a:rPr lang="en-US">
                <a:sym typeface="Helvetica Light"/>
              </a:rPr>
              <a:t>Providers will be invited to participate in ICT meetings when one of their members are being discussed. This allows the provider to assist the plan in better management of the shared member. </a:t>
            </a:r>
          </a:p>
          <a:p>
            <a:endParaRPr kumimoji="0" lang="en-US" sz="1200" i="1" u="none" strike="noStrike" kern="1200" cap="none" spc="0" normalizeH="0" baseline="0" noProof="0">
              <a:ln>
                <a:noFill/>
              </a:ln>
              <a:solidFill>
                <a:srgbClr val="00B050"/>
              </a:solidFill>
              <a:effectLst/>
              <a:uLnTx/>
              <a:uFillTx/>
              <a:latin typeface="Nunito" pitchFamily="2" charset="77"/>
              <a:ea typeface="Open Sans Light" panose="020B0306030504020204" pitchFamily="34" charset="0"/>
              <a:cs typeface="Open Sans Light" panose="020B0306030504020204" pitchFamily="34" charset="0"/>
              <a:sym typeface="Helvetica Light"/>
            </a:endParaRPr>
          </a:p>
        </p:txBody>
      </p:sp>
      <p:pic>
        <p:nvPicPr>
          <p:cNvPr id="9" name="Picture 8" descr="Doctor standing">
            <a:extLst>
              <a:ext uri="{FF2B5EF4-FFF2-40B4-BE49-F238E27FC236}">
                <a16:creationId xmlns:a16="http://schemas.microsoft.com/office/drawing/2014/main" id="{D9B88713-EA81-FC59-CF13-1C2F478DA840}"/>
              </a:ext>
            </a:extLst>
          </p:cNvPr>
          <p:cNvPicPr>
            <a:picLocks noChangeAspect="1"/>
          </p:cNvPicPr>
          <p:nvPr/>
        </p:nvPicPr>
        <p:blipFill rotWithShape="1">
          <a:blip r:embed="rId2"/>
          <a:srcRect b="36296"/>
          <a:stretch/>
        </p:blipFill>
        <p:spPr>
          <a:xfrm>
            <a:off x="7391400" y="1866900"/>
            <a:ext cx="1534612" cy="3276600"/>
          </a:xfrm>
          <a:prstGeom prst="rect">
            <a:avLst/>
          </a:prstGeom>
        </p:spPr>
      </p:pic>
      <p:sp>
        <p:nvSpPr>
          <p:cNvPr id="10" name="object 3">
            <a:extLst>
              <a:ext uri="{FF2B5EF4-FFF2-40B4-BE49-F238E27FC236}">
                <a16:creationId xmlns:a16="http://schemas.microsoft.com/office/drawing/2014/main" id="{E2E173ED-53A6-43BA-E627-21B2CFEC6D0A}"/>
              </a:ext>
            </a:extLst>
          </p:cNvPr>
          <p:cNvSpPr txBox="1"/>
          <p:nvPr/>
        </p:nvSpPr>
        <p:spPr>
          <a:xfrm>
            <a:off x="381000" y="4762813"/>
            <a:ext cx="5486400" cy="276999"/>
          </a:xfrm>
          <a:prstGeom prst="rect">
            <a:avLst/>
          </a:prstGeom>
          <a:solidFill>
            <a:schemeClr val="bg1"/>
          </a:solidFill>
          <a:ln w="12700">
            <a:noFill/>
          </a:ln>
        </p:spPr>
        <p:txBody>
          <a:bodyPr vert="horz" wrap="square" lIns="0" tIns="0" rIns="0" bIns="0" rtlCol="0">
            <a:spAutoFit/>
          </a:bodyPr>
          <a:lstStyle/>
          <a:p>
            <a:pPr marL="12700" marR="5080">
              <a:lnSpc>
                <a:spcPct val="100000"/>
              </a:lnSpc>
            </a:pPr>
            <a:r>
              <a:rPr lang="en-US" sz="900">
                <a:latin typeface="Nunito" pitchFamily="2" charset="77"/>
                <a:ea typeface="Open Sans" panose="020B0606030504020204" pitchFamily="34" charset="0"/>
                <a:cs typeface="Open Sans" panose="020B0606030504020204" pitchFamily="34" charset="0"/>
              </a:rPr>
              <a:t>Regulations at </a:t>
            </a:r>
            <a:r>
              <a:rPr lang="en-US" sz="900" b="1">
                <a:latin typeface="Nunito" pitchFamily="2" charset="77"/>
                <a:ea typeface="Open Sans" panose="020B0606030504020204" pitchFamily="34" charset="0"/>
                <a:cs typeface="Open Sans" panose="020B0606030504020204" pitchFamily="34" charset="0"/>
              </a:rPr>
              <a:t>42 CFR §422.101(f)(iii); 42 CFR §422.152(g)(2)(iv) </a:t>
            </a:r>
            <a:r>
              <a:rPr lang="en-US" sz="900">
                <a:latin typeface="Nunito" pitchFamily="2" charset="77"/>
                <a:ea typeface="Open Sans" panose="020B0606030504020204" pitchFamily="34" charset="0"/>
                <a:cs typeface="Open Sans" panose="020B0606030504020204" pitchFamily="34" charset="0"/>
              </a:rPr>
              <a:t>require all SNPs to use an ICT in the management of care for each individual enrolled in the SNP.</a:t>
            </a:r>
          </a:p>
        </p:txBody>
      </p:sp>
    </p:spTree>
    <p:extLst>
      <p:ext uri="{BB962C8B-B14F-4D97-AF65-F5344CB8AC3E}">
        <p14:creationId xmlns:p14="http://schemas.microsoft.com/office/powerpoint/2010/main" val="1584685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082156-48C8-384B-8C5F-D96318235565}"/>
              </a:ext>
            </a:extLst>
          </p:cNvPr>
          <p:cNvSpPr>
            <a:spLocks noGrp="1"/>
          </p:cNvSpPr>
          <p:nvPr>
            <p:ph type="body" sz="quarter" idx="11"/>
          </p:nvPr>
        </p:nvSpPr>
        <p:spPr/>
        <p:txBody>
          <a:bodyPr/>
          <a:lstStyle/>
          <a:p>
            <a:r>
              <a:rPr lang="en-US"/>
              <a:t>Care Coordination</a:t>
            </a:r>
          </a:p>
        </p:txBody>
      </p:sp>
      <p:sp>
        <p:nvSpPr>
          <p:cNvPr id="3" name="Text Placeholder 2">
            <a:extLst>
              <a:ext uri="{FF2B5EF4-FFF2-40B4-BE49-F238E27FC236}">
                <a16:creationId xmlns:a16="http://schemas.microsoft.com/office/drawing/2014/main" id="{BF72691B-A7C8-3841-BC38-AFF7B02C0CC6}"/>
              </a:ext>
            </a:extLst>
          </p:cNvPr>
          <p:cNvSpPr>
            <a:spLocks noGrp="1"/>
          </p:cNvSpPr>
          <p:nvPr>
            <p:ph type="body" sz="quarter" idx="12"/>
          </p:nvPr>
        </p:nvSpPr>
        <p:spPr>
          <a:xfrm>
            <a:off x="871829" y="1136017"/>
            <a:ext cx="7205373" cy="3569333"/>
          </a:xfrm>
        </p:spPr>
        <p:txBody>
          <a:bodyPr/>
          <a:lstStyle/>
          <a:p>
            <a:pPr marL="0" indent="0">
              <a:spcBef>
                <a:spcPts val="600"/>
              </a:spcBef>
              <a:buNone/>
            </a:pPr>
            <a:r>
              <a:rPr lang="en-US"/>
              <a:t>ATRIO assists in coordinating a smooth and safe transition of care (TOC) and ensures follow-up appointments, services, medication reconciliation, and other beneficiary needs are met when a transition between health care settings has been identified.  ATRIO involves providers to optimize support to the beneficiary and minimize complications related to care setting transitions.</a:t>
            </a:r>
          </a:p>
          <a:p>
            <a:pPr marL="0" indent="0">
              <a:lnSpc>
                <a:spcPct val="100000"/>
              </a:lnSpc>
              <a:spcBef>
                <a:spcPts val="600"/>
              </a:spcBef>
              <a:spcAft>
                <a:spcPts val="600"/>
              </a:spcAft>
              <a:buNone/>
            </a:pPr>
            <a:r>
              <a:rPr lang="en-US" b="1"/>
              <a:t>Health care settings may include: </a:t>
            </a:r>
          </a:p>
          <a:p>
            <a:pPr>
              <a:lnSpc>
                <a:spcPct val="100000"/>
              </a:lnSpc>
              <a:spcAft>
                <a:spcPts val="600"/>
              </a:spcAft>
            </a:pPr>
            <a:r>
              <a:rPr lang="en-US"/>
              <a:t>Home</a:t>
            </a:r>
          </a:p>
          <a:p>
            <a:pPr>
              <a:lnSpc>
                <a:spcPct val="100000"/>
              </a:lnSpc>
              <a:spcAft>
                <a:spcPts val="600"/>
              </a:spcAft>
            </a:pPr>
            <a:r>
              <a:rPr lang="en-US"/>
              <a:t>Home Health Care</a:t>
            </a:r>
          </a:p>
          <a:p>
            <a:pPr>
              <a:lnSpc>
                <a:spcPct val="100000"/>
              </a:lnSpc>
              <a:spcAft>
                <a:spcPts val="600"/>
              </a:spcAft>
            </a:pPr>
            <a:r>
              <a:rPr lang="en-US"/>
              <a:t>Acute Care</a:t>
            </a:r>
          </a:p>
          <a:p>
            <a:pPr>
              <a:lnSpc>
                <a:spcPct val="100000"/>
              </a:lnSpc>
              <a:spcAft>
                <a:spcPts val="600"/>
              </a:spcAft>
            </a:pPr>
            <a:r>
              <a:rPr lang="en-US"/>
              <a:t>Skilled Nursing Facility</a:t>
            </a:r>
          </a:p>
          <a:p>
            <a:pPr>
              <a:lnSpc>
                <a:spcPct val="100000"/>
              </a:lnSpc>
              <a:spcAft>
                <a:spcPts val="600"/>
              </a:spcAft>
            </a:pPr>
            <a:r>
              <a:rPr lang="en-US"/>
              <a:t>Custodial Nursing Facility</a:t>
            </a:r>
          </a:p>
          <a:p>
            <a:pPr>
              <a:lnSpc>
                <a:spcPct val="100000"/>
              </a:lnSpc>
              <a:spcAft>
                <a:spcPts val="600"/>
              </a:spcAft>
            </a:pPr>
            <a:r>
              <a:rPr lang="en-US"/>
              <a:t>Rehabilitation Facility</a:t>
            </a:r>
          </a:p>
          <a:p>
            <a:pPr>
              <a:lnSpc>
                <a:spcPct val="100000"/>
              </a:lnSpc>
              <a:spcAft>
                <a:spcPts val="600"/>
              </a:spcAft>
            </a:pPr>
            <a:r>
              <a:rPr lang="en-US"/>
              <a:t>Outpatient/Ambulatory Care/Surgery Centers</a:t>
            </a:r>
          </a:p>
          <a:p>
            <a:pPr marL="0" indent="0">
              <a:buNone/>
            </a:pPr>
            <a:endParaRPr lang="en-US"/>
          </a:p>
          <a:p>
            <a:endParaRPr lang="en-US"/>
          </a:p>
        </p:txBody>
      </p:sp>
      <p:sp>
        <p:nvSpPr>
          <p:cNvPr id="4" name="Text Placeholder 3">
            <a:extLst>
              <a:ext uri="{FF2B5EF4-FFF2-40B4-BE49-F238E27FC236}">
                <a16:creationId xmlns:a16="http://schemas.microsoft.com/office/drawing/2014/main" id="{C318C9EE-6147-C140-9EB4-23BDF4D6CD64}"/>
              </a:ext>
            </a:extLst>
          </p:cNvPr>
          <p:cNvSpPr>
            <a:spLocks noGrp="1"/>
          </p:cNvSpPr>
          <p:nvPr>
            <p:ph type="body" sz="quarter" idx="13"/>
          </p:nvPr>
        </p:nvSpPr>
        <p:spPr>
          <a:xfrm>
            <a:off x="762000" y="764239"/>
            <a:ext cx="5111262" cy="339281"/>
          </a:xfrm>
        </p:spPr>
        <p:txBody>
          <a:bodyPr/>
          <a:lstStyle/>
          <a:p>
            <a:r>
              <a:rPr lang="en-US" sz="1600" b="0" i="1">
                <a:solidFill>
                  <a:srgbClr val="00B050"/>
                </a:solidFill>
                <a:ea typeface="Open Sans Light" panose="020B0306030504020204" pitchFamily="34" charset="0"/>
                <a:cs typeface="Open Sans Light" panose="020B0306030504020204" pitchFamily="34" charset="0"/>
                <a:sym typeface="Helvetica Light"/>
              </a:rPr>
              <a:t>Care Transition Protocols</a:t>
            </a:r>
            <a:endParaRPr lang="en-US" sz="1600" b="0"/>
          </a:p>
        </p:txBody>
      </p:sp>
      <p:sp>
        <p:nvSpPr>
          <p:cNvPr id="6" name="object 3">
            <a:extLst>
              <a:ext uri="{FF2B5EF4-FFF2-40B4-BE49-F238E27FC236}">
                <a16:creationId xmlns:a16="http://schemas.microsoft.com/office/drawing/2014/main" id="{71276A6D-CBF6-3262-0243-FE94427434B9}"/>
              </a:ext>
            </a:extLst>
          </p:cNvPr>
          <p:cNvSpPr txBox="1"/>
          <p:nvPr/>
        </p:nvSpPr>
        <p:spPr>
          <a:xfrm>
            <a:off x="457200" y="4898305"/>
            <a:ext cx="6778504" cy="138499"/>
          </a:xfrm>
          <a:prstGeom prst="rect">
            <a:avLst/>
          </a:prstGeom>
          <a:solidFill>
            <a:schemeClr val="bg1"/>
          </a:solidFill>
          <a:ln w="12700">
            <a:noFill/>
          </a:ln>
        </p:spPr>
        <p:txBody>
          <a:bodyPr vert="horz" wrap="square" lIns="0" tIns="0" rIns="0" bIns="0" rtlCol="0">
            <a:spAutoFit/>
          </a:bodyPr>
          <a:lstStyle/>
          <a:p>
            <a:pPr marL="12700">
              <a:lnSpc>
                <a:spcPct val="100000"/>
              </a:lnSpc>
            </a:pPr>
            <a:r>
              <a:rPr sz="900">
                <a:latin typeface="Nunito" pitchFamily="2" charset="77"/>
                <a:ea typeface="Open Sans" panose="020B0606030504020204" pitchFamily="34" charset="0"/>
                <a:cs typeface="Open Sans" panose="020B0606030504020204" pitchFamily="34" charset="0"/>
              </a:rPr>
              <a:t>Regulations at </a:t>
            </a:r>
            <a:r>
              <a:rPr sz="900" b="1">
                <a:latin typeface="Nunito" pitchFamily="2" charset="77"/>
                <a:ea typeface="Open Sans" panose="020B0606030504020204" pitchFamily="34" charset="0"/>
                <a:cs typeface="Open Sans" panose="020B0606030504020204" pitchFamily="34" charset="0"/>
              </a:rPr>
              <a:t>42 CFR §422.101(f)(2)(iii-v); 42 CFR §422.152(g)(2)(vii-x) </a:t>
            </a:r>
            <a:r>
              <a:rPr sz="900">
                <a:latin typeface="Nunito" pitchFamily="2" charset="77"/>
                <a:ea typeface="Open Sans" panose="020B0606030504020204" pitchFamily="34" charset="0"/>
                <a:cs typeface="Open Sans" panose="020B0606030504020204" pitchFamily="34" charset="0"/>
              </a:rPr>
              <a:t>require all SNPs to coordinate the delivery of care.</a:t>
            </a:r>
          </a:p>
        </p:txBody>
      </p:sp>
    </p:spTree>
    <p:extLst>
      <p:ext uri="{BB962C8B-B14F-4D97-AF65-F5344CB8AC3E}">
        <p14:creationId xmlns:p14="http://schemas.microsoft.com/office/powerpoint/2010/main" val="1183880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4FE3B-B62D-B69B-5BC4-FB21F271063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EA00652-149D-8016-83C0-6AB8BEC6E727}"/>
              </a:ext>
            </a:extLst>
          </p:cNvPr>
          <p:cNvSpPr>
            <a:spLocks noGrp="1"/>
          </p:cNvSpPr>
          <p:nvPr>
            <p:ph type="body" sz="quarter" idx="12"/>
          </p:nvPr>
        </p:nvSpPr>
        <p:spPr>
          <a:xfrm>
            <a:off x="871829" y="1136017"/>
            <a:ext cx="7205373" cy="3569333"/>
          </a:xfrm>
        </p:spPr>
        <p:txBody>
          <a:bodyPr lIns="0" tIns="0" rIns="0" bIns="0" anchor="t"/>
          <a:lstStyle/>
          <a:p>
            <a:pPr marL="0" indent="0">
              <a:spcBef>
                <a:spcPts val="600"/>
              </a:spcBef>
              <a:buNone/>
            </a:pPr>
            <a:r>
              <a:rPr lang="en-US" sz="1600" dirty="0">
                <a:latin typeface="Nunito"/>
                <a:ea typeface="Open Sans"/>
                <a:cs typeface="Open Sans"/>
              </a:rPr>
              <a:t>Thank you for completing the 2025 SNP MOC Training.</a:t>
            </a:r>
            <a:endParaRPr lang="en-US" sz="1600" dirty="0"/>
          </a:p>
          <a:p>
            <a:pPr marL="0" indent="0">
              <a:spcBef>
                <a:spcPts val="600"/>
              </a:spcBef>
              <a:buNone/>
            </a:pPr>
            <a:endParaRPr lang="en-US" sz="1600" dirty="0"/>
          </a:p>
          <a:p>
            <a:pPr marL="0" indent="0">
              <a:spcBef>
                <a:spcPts val="600"/>
              </a:spcBef>
              <a:buNone/>
            </a:pPr>
            <a:r>
              <a:rPr lang="en-US" sz="1600" dirty="0">
                <a:latin typeface="Nunito"/>
                <a:ea typeface="Open Sans"/>
                <a:cs typeface="Open Sans"/>
              </a:rPr>
              <a:t>Please attest to completion at </a:t>
            </a:r>
            <a:r>
              <a:rPr lang="en-US" sz="1600" dirty="0">
                <a:latin typeface="Nunito"/>
                <a:ea typeface="Open Sans"/>
                <a:cs typeface="Open Sans"/>
                <a:hlinkClick r:id="rId2"/>
              </a:rPr>
              <a:t>https://atriohp.com/oregon/providers/provider-resources/</a:t>
            </a:r>
            <a:r>
              <a:rPr lang="en-US" sz="1600" dirty="0">
                <a:latin typeface="Nunito"/>
                <a:ea typeface="Open Sans"/>
                <a:cs typeface="Open Sans"/>
              </a:rPr>
              <a:t>     </a:t>
            </a:r>
          </a:p>
          <a:p>
            <a:pPr marL="0" indent="0">
              <a:spcBef>
                <a:spcPts val="600"/>
              </a:spcBef>
              <a:buNone/>
            </a:pPr>
            <a:endParaRPr lang="en-US" sz="1600" dirty="0"/>
          </a:p>
          <a:p>
            <a:pPr marL="0" indent="0">
              <a:spcBef>
                <a:spcPts val="600"/>
              </a:spcBef>
              <a:buNone/>
            </a:pPr>
            <a:r>
              <a:rPr lang="en-US" sz="1600" dirty="0">
                <a:latin typeface="Nunito"/>
                <a:ea typeface="Open Sans"/>
                <a:cs typeface="Open Sans"/>
              </a:rPr>
              <a:t>Questions about this training may be sent to </a:t>
            </a:r>
            <a:r>
              <a:rPr lang="en-US" sz="1600" dirty="0">
                <a:latin typeface="Nunito"/>
                <a:ea typeface="Open Sans"/>
                <a:cs typeface="Open Sans"/>
                <a:hlinkClick r:id="rId3"/>
              </a:rPr>
              <a:t>dsnpcm@atriohp.com</a:t>
            </a:r>
            <a:r>
              <a:rPr lang="en-US" sz="1600" dirty="0">
                <a:latin typeface="Nunito"/>
                <a:ea typeface="Open Sans"/>
                <a:cs typeface="Open Sans"/>
              </a:rPr>
              <a:t>. </a:t>
            </a:r>
            <a:endParaRPr lang="en-US" sz="1600" dirty="0"/>
          </a:p>
          <a:p>
            <a:pPr marL="0" indent="0">
              <a:spcBef>
                <a:spcPts val="600"/>
              </a:spcBef>
              <a:buNone/>
            </a:pPr>
            <a:endParaRPr lang="en-US" sz="1600" dirty="0"/>
          </a:p>
          <a:p>
            <a:pPr marL="0" indent="0">
              <a:spcBef>
                <a:spcPts val="600"/>
              </a:spcBef>
              <a:buNone/>
            </a:pPr>
            <a:endParaRPr lang="en-US" sz="1600" dirty="0"/>
          </a:p>
          <a:p>
            <a:pPr marL="0" indent="0">
              <a:buNone/>
            </a:pPr>
            <a:endParaRPr lang="en-US"/>
          </a:p>
          <a:p>
            <a:endParaRPr lang="en-US"/>
          </a:p>
        </p:txBody>
      </p:sp>
      <p:sp>
        <p:nvSpPr>
          <p:cNvPr id="6" name="object 3">
            <a:extLst>
              <a:ext uri="{FF2B5EF4-FFF2-40B4-BE49-F238E27FC236}">
                <a16:creationId xmlns:a16="http://schemas.microsoft.com/office/drawing/2014/main" id="{167DC9C9-A550-8923-FBAE-535774AB2044}"/>
              </a:ext>
            </a:extLst>
          </p:cNvPr>
          <p:cNvSpPr txBox="1"/>
          <p:nvPr/>
        </p:nvSpPr>
        <p:spPr>
          <a:xfrm>
            <a:off x="457200" y="4898305"/>
            <a:ext cx="6778504" cy="138499"/>
          </a:xfrm>
          <a:prstGeom prst="rect">
            <a:avLst/>
          </a:prstGeom>
          <a:solidFill>
            <a:schemeClr val="bg1"/>
          </a:solidFill>
          <a:ln w="12700">
            <a:noFill/>
          </a:ln>
        </p:spPr>
        <p:txBody>
          <a:bodyPr vert="horz" wrap="square" lIns="0" tIns="0" rIns="0" bIns="0" rtlCol="0">
            <a:spAutoFit/>
          </a:bodyPr>
          <a:lstStyle/>
          <a:p>
            <a:pPr marL="12700">
              <a:lnSpc>
                <a:spcPct val="100000"/>
              </a:lnSpc>
            </a:pPr>
            <a:r>
              <a:rPr sz="900">
                <a:latin typeface="Nunito" pitchFamily="2" charset="77"/>
                <a:ea typeface="Open Sans" panose="020B0606030504020204" pitchFamily="34" charset="0"/>
                <a:cs typeface="Open Sans" panose="020B0606030504020204" pitchFamily="34" charset="0"/>
              </a:rPr>
              <a:t>Regulations at </a:t>
            </a:r>
            <a:r>
              <a:rPr sz="900" b="1">
                <a:latin typeface="Nunito" pitchFamily="2" charset="77"/>
                <a:ea typeface="Open Sans" panose="020B0606030504020204" pitchFamily="34" charset="0"/>
                <a:cs typeface="Open Sans" panose="020B0606030504020204" pitchFamily="34" charset="0"/>
              </a:rPr>
              <a:t>42 CFR §422.101(f)(2)(iii-v); 42 CFR §422.152(g)(2)(vii-x) </a:t>
            </a:r>
            <a:r>
              <a:rPr sz="900">
                <a:latin typeface="Nunito" pitchFamily="2" charset="77"/>
                <a:ea typeface="Open Sans" panose="020B0606030504020204" pitchFamily="34" charset="0"/>
                <a:cs typeface="Open Sans" panose="020B0606030504020204" pitchFamily="34" charset="0"/>
              </a:rPr>
              <a:t>require all SNPs to coordinate the delivery of care.</a:t>
            </a:r>
          </a:p>
        </p:txBody>
      </p:sp>
    </p:spTree>
    <p:extLst>
      <p:ext uri="{BB962C8B-B14F-4D97-AF65-F5344CB8AC3E}">
        <p14:creationId xmlns:p14="http://schemas.microsoft.com/office/powerpoint/2010/main" val="2438820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4767263"/>
            <a:ext cx="2133600" cy="27463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86383-8D6A-4AC9-9ACC-1035AF233B0C}" type="slidenum">
              <a:rPr kumimoji="0" lang="en-US" sz="11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F51E06C3-97FF-F74E-A80C-C6616A9AE2D6}"/>
              </a:ext>
            </a:extLst>
          </p:cNvPr>
          <p:cNvSpPr/>
          <p:nvPr/>
        </p:nvSpPr>
        <p:spPr>
          <a:xfrm>
            <a:off x="0" y="4767263"/>
            <a:ext cx="9144000" cy="381000"/>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28" name="Picture 27" descr="Shape, rectangle&#10;&#10;Description automatically generated">
            <a:extLst>
              <a:ext uri="{FF2B5EF4-FFF2-40B4-BE49-F238E27FC236}">
                <a16:creationId xmlns:a16="http://schemas.microsoft.com/office/drawing/2014/main" id="{4BE74E0B-EF01-D94F-A8DC-CB21803C71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379664"/>
            <a:ext cx="7632970" cy="527863"/>
          </a:xfrm>
          <a:prstGeom prst="rect">
            <a:avLst/>
          </a:prstGeom>
        </p:spPr>
      </p:pic>
      <p:pic>
        <p:nvPicPr>
          <p:cNvPr id="14" name="Picture 13" descr="A picture containing text, sign&#10;&#10;Description automatically generated">
            <a:extLst>
              <a:ext uri="{FF2B5EF4-FFF2-40B4-BE49-F238E27FC236}">
                <a16:creationId xmlns:a16="http://schemas.microsoft.com/office/drawing/2014/main" id="{5CF1769F-9C45-1D43-92AF-D6230799DB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0255" y="386664"/>
            <a:ext cx="994145" cy="578324"/>
          </a:xfrm>
          <a:prstGeom prst="rect">
            <a:avLst/>
          </a:prstGeom>
        </p:spPr>
      </p:pic>
      <p:sp>
        <p:nvSpPr>
          <p:cNvPr id="20" name="Title 1">
            <a:extLst>
              <a:ext uri="{FF2B5EF4-FFF2-40B4-BE49-F238E27FC236}">
                <a16:creationId xmlns:a16="http://schemas.microsoft.com/office/drawing/2014/main" id="{0435C3AF-61FC-2A4A-9ADE-E6FE010390D5}"/>
              </a:ext>
            </a:extLst>
          </p:cNvPr>
          <p:cNvSpPr txBox="1">
            <a:spLocks/>
          </p:cNvSpPr>
          <p:nvPr/>
        </p:nvSpPr>
        <p:spPr>
          <a:xfrm>
            <a:off x="1219200" y="413202"/>
            <a:ext cx="3840225" cy="501939"/>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lang="en-US" sz="2400" b="1" kern="1200" cap="all" smtClean="0">
                <a:solidFill>
                  <a:srgbClr val="202020"/>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Nunito" pitchFamily="2" charset="77"/>
                <a:ea typeface="+mj-ea"/>
                <a:cs typeface="Arial" panose="020B0604020202020204" pitchFamily="34" charset="0"/>
              </a:rPr>
              <a:t>Table of Contents</a:t>
            </a:r>
            <a:endParaRPr kumimoji="0" lang="en-US" sz="2800" b="0" i="0" u="none" strike="noStrike" kern="1200" cap="all" spc="0" normalizeH="0" baseline="0" noProof="0">
              <a:ln>
                <a:noFill/>
              </a:ln>
              <a:solidFill>
                <a:srgbClr val="FFFFFF"/>
              </a:solidFill>
              <a:effectLst/>
              <a:uLnTx/>
              <a:uFillTx/>
              <a:latin typeface="Nunito" pitchFamily="2" charset="77"/>
              <a:ea typeface="+mj-ea"/>
              <a:cs typeface="Arial" panose="020B0604020202020204" pitchFamily="34" charset="0"/>
            </a:endParaRPr>
          </a:p>
        </p:txBody>
      </p:sp>
      <p:sp>
        <p:nvSpPr>
          <p:cNvPr id="11" name="Content Placeholder 2">
            <a:extLst>
              <a:ext uri="{FF2B5EF4-FFF2-40B4-BE49-F238E27FC236}">
                <a16:creationId xmlns:a16="http://schemas.microsoft.com/office/drawing/2014/main" id="{93FB6B2B-53DE-5E47-859B-D1417232998B}"/>
              </a:ext>
            </a:extLst>
          </p:cNvPr>
          <p:cNvSpPr txBox="1">
            <a:spLocks/>
          </p:cNvSpPr>
          <p:nvPr/>
        </p:nvSpPr>
        <p:spPr>
          <a:xfrm>
            <a:off x="1219200" y="1207380"/>
            <a:ext cx="4494465" cy="3331558"/>
          </a:xfrm>
          <a:prstGeom prst="rect">
            <a:avLst/>
          </a:prstGeom>
        </p:spPr>
        <p:txBody>
          <a:bodyPr>
            <a:normAutofit/>
          </a:bodyPr>
          <a:lstStyle>
            <a:lvl1pPr marL="288925" marR="0" indent="-288925" algn="l" defTabSz="410765" rtl="0" eaLnBrk="1" latinLnBrk="0" hangingPunct="1">
              <a:lnSpc>
                <a:spcPct val="100000"/>
              </a:lnSpc>
              <a:spcBef>
                <a:spcPts val="0"/>
              </a:spcBef>
              <a:spcAft>
                <a:spcPts val="0"/>
              </a:spcAft>
              <a:buClrTx/>
              <a:buSzPct val="75000"/>
              <a:buFontTx/>
              <a:buBlip>
                <a:blip r:embed="rId4"/>
              </a:buBlip>
              <a:tabLst/>
              <a:defRPr lang="en-US" sz="2400" b="0" i="0" u="none" strike="noStrike" kern="1200" cap="none" spc="0" baseline="0" smtClean="0">
                <a:ln>
                  <a:noFill/>
                </a:ln>
                <a:solidFill>
                  <a:schemeClr val="tx1"/>
                </a:solidFill>
                <a:uFillTx/>
                <a:latin typeface="+mn-lt"/>
                <a:ea typeface="+mn-ea"/>
                <a:cs typeface="+mn-cs"/>
                <a:sym typeface="Helvetica Light"/>
              </a:defRPr>
            </a:lvl1pPr>
            <a:lvl2pPr marL="569913" marR="0" indent="-222250" algn="l" defTabSz="410765" rtl="0" eaLnBrk="1" latinLnBrk="0" hangingPunct="1">
              <a:lnSpc>
                <a:spcPct val="100000"/>
              </a:lnSpc>
              <a:spcBef>
                <a:spcPts val="0"/>
              </a:spcBef>
              <a:spcAft>
                <a:spcPts val="0"/>
              </a:spcAft>
              <a:buClrTx/>
              <a:buSzPct val="75000"/>
              <a:buFont typeface="Arial" panose="020B0604020202020204" pitchFamily="34" charset="0"/>
              <a:buChar char="•"/>
              <a:tabLst/>
              <a:defRPr lang="en-US" sz="2000" b="0" i="0" u="none" strike="noStrike" kern="1200" cap="none" spc="0" baseline="0" smtClean="0">
                <a:ln>
                  <a:noFill/>
                </a:ln>
                <a:solidFill>
                  <a:schemeClr val="bg1">
                    <a:lumMod val="50000"/>
                  </a:schemeClr>
                </a:solidFill>
                <a:uFillTx/>
                <a:latin typeface="+mn-lt"/>
                <a:ea typeface="+mn-ea"/>
                <a:cs typeface="+mn-cs"/>
                <a:sym typeface="Helvetica Light"/>
              </a:defRPr>
            </a:lvl2pPr>
            <a:lvl3pPr marL="746125" marR="0" indent="-163513" algn="l" defTabSz="410765" rtl="0" eaLnBrk="1" latinLnBrk="0" hangingPunct="1">
              <a:lnSpc>
                <a:spcPct val="100000"/>
              </a:lnSpc>
              <a:spcBef>
                <a:spcPts val="0"/>
              </a:spcBef>
              <a:spcAft>
                <a:spcPts val="0"/>
              </a:spcAft>
              <a:buClrTx/>
              <a:buSzPct val="75000"/>
              <a:buFontTx/>
              <a:buChar char="•"/>
              <a:tabLst/>
              <a:defRPr lang="en-US" sz="1800" b="0" i="0" u="none" strike="noStrike" kern="1200" cap="none" spc="0" baseline="0" smtClean="0">
                <a:ln>
                  <a:noFill/>
                </a:ln>
                <a:solidFill>
                  <a:schemeClr val="bg1">
                    <a:lumMod val="50000"/>
                  </a:schemeClr>
                </a:solidFill>
                <a:uFillTx/>
                <a:latin typeface="+mn-lt"/>
                <a:ea typeface="+mn-ea"/>
                <a:cs typeface="+mn-cs"/>
                <a:sym typeface="Helvetica Light"/>
              </a:defRPr>
            </a:lvl3pPr>
            <a:lvl4pPr marL="1082675" marR="0" indent="-292100" algn="l" defTabSz="410765" rtl="0" eaLnBrk="1" latinLnBrk="0" hangingPunct="1">
              <a:lnSpc>
                <a:spcPct val="100000"/>
              </a:lnSpc>
              <a:spcBef>
                <a:spcPts val="0"/>
              </a:spcBef>
              <a:spcAft>
                <a:spcPts val="0"/>
              </a:spcAft>
              <a:buClrTx/>
              <a:buSzPct val="75000"/>
              <a:buFontTx/>
              <a:buChar char="•"/>
              <a:tabLst/>
              <a:defRPr lang="en-US" sz="2625" b="0" i="0" u="none" strike="noStrike" kern="1200" cap="none" spc="0" baseline="0" smtClean="0">
                <a:ln>
                  <a:noFill/>
                </a:ln>
                <a:solidFill>
                  <a:schemeClr val="tx1"/>
                </a:solidFill>
                <a:uFillTx/>
                <a:latin typeface="+mn-lt"/>
                <a:ea typeface="+mn-ea"/>
                <a:cs typeface="+mn-cs"/>
                <a:sym typeface="Helvetica Light"/>
              </a:defRPr>
            </a:lvl4pPr>
            <a:lvl5pPr marL="2074333" marR="0" indent="-296333" algn="l" defTabSz="410765" rtl="0" eaLnBrk="1" latinLnBrk="0" hangingPunct="1">
              <a:lnSpc>
                <a:spcPct val="100000"/>
              </a:lnSpc>
              <a:spcBef>
                <a:spcPts val="0"/>
              </a:spcBef>
              <a:spcAft>
                <a:spcPts val="0"/>
              </a:spcAft>
              <a:buClrTx/>
              <a:buSzPct val="75000"/>
              <a:buFontTx/>
              <a:buChar char="•"/>
              <a:tabLst/>
              <a:defRPr lang="en-US" sz="2625" b="0" i="0" u="none" strike="noStrike" kern="1200" cap="none" spc="0" baseline="0" smtClean="0">
                <a:ln>
                  <a:noFill/>
                </a:ln>
                <a:solidFill>
                  <a:schemeClr val="tx1"/>
                </a:solidFill>
                <a:uFillTx/>
                <a:latin typeface="+mn-lt"/>
                <a:ea typeface="+mn-ea"/>
                <a:cs typeface="+mn-cs"/>
                <a:sym typeface="Helvetica Light"/>
              </a:defRPr>
            </a:lvl5pPr>
            <a:lvl6pPr marL="2518833" marR="0" indent="-296333" algn="l" defTabSz="410765" rtl="0" eaLnBrk="1" latinLnBrk="0" hangingPunct="1">
              <a:lnSpc>
                <a:spcPct val="100000"/>
              </a:lnSpc>
              <a:spcBef>
                <a:spcPts val="2900"/>
              </a:spcBef>
              <a:spcAft>
                <a:spcPts val="0"/>
              </a:spcAft>
              <a:buClrTx/>
              <a:buSzPct val="75000"/>
              <a:buFontTx/>
              <a:buChar char="•"/>
              <a:tabLst/>
              <a:defRPr sz="2400" b="0" i="0" u="none" strike="noStrike" cap="none" spc="0" baseline="0">
                <a:ln>
                  <a:noFill/>
                </a:ln>
                <a:solidFill>
                  <a:srgbClr val="000000"/>
                </a:solidFill>
                <a:uFillTx/>
                <a:latin typeface="+mn-lt"/>
                <a:ea typeface="+mn-ea"/>
                <a:cs typeface="+mn-cs"/>
                <a:sym typeface="Helvetica Light"/>
              </a:defRPr>
            </a:lvl6pPr>
            <a:lvl7pPr marL="2963333" marR="0" indent="-296333" algn="l" defTabSz="410765" rtl="0" eaLnBrk="1" latinLnBrk="0" hangingPunct="1">
              <a:lnSpc>
                <a:spcPct val="100000"/>
              </a:lnSpc>
              <a:spcBef>
                <a:spcPts val="2900"/>
              </a:spcBef>
              <a:spcAft>
                <a:spcPts val="0"/>
              </a:spcAft>
              <a:buClrTx/>
              <a:buSzPct val="75000"/>
              <a:buFontTx/>
              <a:buChar char="•"/>
              <a:tabLst/>
              <a:defRPr sz="2400" b="0" i="0" u="none" strike="noStrike" cap="none" spc="0" baseline="0">
                <a:ln>
                  <a:noFill/>
                </a:ln>
                <a:solidFill>
                  <a:srgbClr val="000000"/>
                </a:solidFill>
                <a:uFillTx/>
                <a:latin typeface="+mn-lt"/>
                <a:ea typeface="+mn-ea"/>
                <a:cs typeface="+mn-cs"/>
                <a:sym typeface="Helvetica Light"/>
              </a:defRPr>
            </a:lvl7pPr>
            <a:lvl8pPr marL="3407833" marR="0" indent="-296333" algn="l" defTabSz="410765" rtl="0" eaLnBrk="1" latinLnBrk="0" hangingPunct="1">
              <a:lnSpc>
                <a:spcPct val="100000"/>
              </a:lnSpc>
              <a:spcBef>
                <a:spcPts val="2900"/>
              </a:spcBef>
              <a:spcAft>
                <a:spcPts val="0"/>
              </a:spcAft>
              <a:buClrTx/>
              <a:buSzPct val="75000"/>
              <a:buFontTx/>
              <a:buChar char="•"/>
              <a:tabLst/>
              <a:defRPr sz="2400" b="0" i="0" u="none" strike="noStrike" cap="none" spc="0" baseline="0">
                <a:ln>
                  <a:noFill/>
                </a:ln>
                <a:solidFill>
                  <a:srgbClr val="000000"/>
                </a:solidFill>
                <a:uFillTx/>
                <a:latin typeface="+mn-lt"/>
                <a:ea typeface="+mn-ea"/>
                <a:cs typeface="+mn-cs"/>
                <a:sym typeface="Helvetica Light"/>
              </a:defRPr>
            </a:lvl8pPr>
            <a:lvl9pPr marL="3852333" marR="0" indent="-296333" algn="l" defTabSz="410765" rtl="0" eaLnBrk="1" latinLnBrk="0" hangingPunct="1">
              <a:lnSpc>
                <a:spcPct val="100000"/>
              </a:lnSpc>
              <a:spcBef>
                <a:spcPts val="2900"/>
              </a:spcBef>
              <a:spcAft>
                <a:spcPts val="0"/>
              </a:spcAft>
              <a:buClrTx/>
              <a:buSzPct val="75000"/>
              <a:buFontTx/>
              <a:buChar char="•"/>
              <a:tabLst/>
              <a:defRPr sz="2400" b="0" i="0" u="none" strike="noStrike" cap="none" spc="0" baseline="0">
                <a:ln>
                  <a:noFill/>
                </a:ln>
                <a:solidFill>
                  <a:srgbClr val="000000"/>
                </a:solidFill>
                <a:uFillTx/>
                <a:latin typeface="+mn-lt"/>
                <a:ea typeface="+mn-ea"/>
                <a:cs typeface="+mn-cs"/>
                <a:sym typeface="Helvetica Light"/>
              </a:defRPr>
            </a:lvl9pPr>
          </a:lstStyle>
          <a:p>
            <a:pPr marL="257175" marR="0" lvl="0" indent="-257175" algn="l" defTabSz="685800" rtl="0" eaLnBrk="1" fontAlgn="auto" latinLnBrk="0" hangingPunct="1">
              <a:lnSpc>
                <a:spcPct val="200000"/>
              </a:lnSpc>
              <a:spcBef>
                <a:spcPts val="0"/>
              </a:spcBef>
              <a:spcAft>
                <a:spcPts val="0"/>
              </a:spcAft>
              <a:buClr>
                <a:srgbClr val="009F00"/>
              </a:buClr>
              <a:buSzTx/>
              <a:buFont typeface="Calibri"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Nunito" pitchFamily="2" charset="77"/>
                <a:ea typeface="Open Sans Light" panose="020B0306030504020204" pitchFamily="34" charset="0"/>
                <a:cs typeface="Open Sans Light" panose="020B0306030504020204" pitchFamily="34" charset="0"/>
                <a:sym typeface="Helvetica Light"/>
              </a:rPr>
              <a:t> SNP Background</a:t>
            </a:r>
          </a:p>
          <a:p>
            <a:pPr marL="257175" marR="0" lvl="0" indent="-257175" algn="l" defTabSz="685800" rtl="0" eaLnBrk="1" fontAlgn="auto" latinLnBrk="0" hangingPunct="1">
              <a:lnSpc>
                <a:spcPct val="200000"/>
              </a:lnSpc>
              <a:spcBef>
                <a:spcPts val="0"/>
              </a:spcBef>
              <a:spcAft>
                <a:spcPts val="0"/>
              </a:spcAft>
              <a:buClr>
                <a:srgbClr val="009F00"/>
              </a:buClr>
              <a:buSzTx/>
              <a:buFont typeface="Calibri"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Nunito" pitchFamily="2" charset="77"/>
                <a:ea typeface="Open Sans Light" panose="020B0306030504020204" pitchFamily="34" charset="0"/>
                <a:cs typeface="Open Sans Light" panose="020B0306030504020204" pitchFamily="34" charset="0"/>
                <a:sym typeface="Helvetica Light"/>
              </a:rPr>
              <a:t> ATRIO Model of Care</a:t>
            </a:r>
          </a:p>
          <a:p>
            <a:pPr marL="257175" marR="0" lvl="0" indent="-257175" algn="l" defTabSz="685800" rtl="0" eaLnBrk="1" fontAlgn="auto" latinLnBrk="0" hangingPunct="1">
              <a:lnSpc>
                <a:spcPct val="200000"/>
              </a:lnSpc>
              <a:spcBef>
                <a:spcPts val="0"/>
              </a:spcBef>
              <a:spcAft>
                <a:spcPts val="0"/>
              </a:spcAft>
              <a:buClr>
                <a:srgbClr val="009F00"/>
              </a:buClr>
              <a:buSzTx/>
              <a:buFont typeface="Calibri"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Nunito" pitchFamily="2" charset="77"/>
                <a:ea typeface="Open Sans Light" panose="020B0306030504020204" pitchFamily="34" charset="0"/>
                <a:cs typeface="Open Sans Light" panose="020B0306030504020204" pitchFamily="34" charset="0"/>
                <a:sym typeface="Helvetica Light"/>
              </a:rPr>
              <a:t> Care Coordination</a:t>
            </a:r>
          </a:p>
          <a:p>
            <a:pPr marL="257175" marR="0" lvl="0" indent="-257175" algn="l" defTabSz="685800" rtl="0" eaLnBrk="1" fontAlgn="auto" latinLnBrk="0" hangingPunct="1">
              <a:lnSpc>
                <a:spcPct val="200000"/>
              </a:lnSpc>
              <a:spcBef>
                <a:spcPts val="0"/>
              </a:spcBef>
              <a:spcAft>
                <a:spcPts val="0"/>
              </a:spcAft>
              <a:buClr>
                <a:srgbClr val="009F00"/>
              </a:buClr>
              <a:buSzTx/>
              <a:buFont typeface="Calibri"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Nunito" pitchFamily="2" charset="77"/>
                <a:ea typeface="Open Sans Light" panose="020B0306030504020204" pitchFamily="34" charset="0"/>
                <a:cs typeface="Open Sans Light" panose="020B0306030504020204" pitchFamily="34" charset="0"/>
                <a:sym typeface="Helvetica Light"/>
              </a:rPr>
              <a:t> Reference Material</a:t>
            </a:r>
          </a:p>
          <a:p>
            <a:pPr marL="0" marR="0" lvl="0" indent="0" algn="l" defTabSz="308074" rtl="0" eaLnBrk="1" fontAlgn="auto" latinLnBrk="0" hangingPunct="1">
              <a:lnSpc>
                <a:spcPct val="100000"/>
              </a:lnSpc>
              <a:spcBef>
                <a:spcPts val="0"/>
              </a:spcBef>
              <a:spcAft>
                <a:spcPts val="0"/>
              </a:spcAft>
              <a:buClrTx/>
              <a:buSzPct val="75000"/>
              <a:buFontTx/>
              <a:buNone/>
              <a:tabLst/>
              <a:defRPr/>
            </a:pPr>
            <a:endParaRPr kumimoji="0" lang="en-US" sz="1350" b="0" i="0" u="none" strike="noStrike" kern="1200" cap="none" spc="0" normalizeH="0" baseline="0" noProof="0">
              <a:ln>
                <a:noFill/>
              </a:ln>
              <a:solidFill>
                <a:prstClr val="black"/>
              </a:solidFill>
              <a:effectLst/>
              <a:uLnTx/>
              <a:uFillTx/>
              <a:latin typeface="Nunito" pitchFamily="2" charset="77"/>
              <a:ea typeface="Open Sans Light" panose="020B0306030504020204" pitchFamily="34" charset="0"/>
              <a:cs typeface="Open Sans Light" panose="020B0306030504020204" pitchFamily="34" charset="0"/>
              <a:sym typeface="Helvetica Light"/>
            </a:endParaRPr>
          </a:p>
        </p:txBody>
      </p:sp>
      <p:sp>
        <p:nvSpPr>
          <p:cNvPr id="9" name="Title 1">
            <a:extLst>
              <a:ext uri="{FF2B5EF4-FFF2-40B4-BE49-F238E27FC236}">
                <a16:creationId xmlns:a16="http://schemas.microsoft.com/office/drawing/2014/main" id="{140A8AED-9B7C-DF45-A321-17A18243C306}"/>
              </a:ext>
            </a:extLst>
          </p:cNvPr>
          <p:cNvSpPr txBox="1">
            <a:spLocks/>
          </p:cNvSpPr>
          <p:nvPr/>
        </p:nvSpPr>
        <p:spPr>
          <a:xfrm>
            <a:off x="6093337" y="4800568"/>
            <a:ext cx="3053326" cy="31439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lang="en-US" sz="4400" b="0" kern="1200" cap="all" dirty="0">
                <a:solidFill>
                  <a:srgbClr val="202020"/>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Value.  Compassion.  Service.</a:t>
            </a:r>
            <a:endParaRPr kumimoji="0" lang="en-US" sz="1400" b="1" i="0" u="none" strike="noStrike" kern="1200" cap="all" spc="0" normalizeH="0" baseline="0" noProof="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10" name="TextBox 9">
            <a:extLst>
              <a:ext uri="{FF2B5EF4-FFF2-40B4-BE49-F238E27FC236}">
                <a16:creationId xmlns:a16="http://schemas.microsoft.com/office/drawing/2014/main" id="{9BB6CF90-5203-5F4A-8504-B79CBDDB5610}"/>
              </a:ext>
            </a:extLst>
          </p:cNvPr>
          <p:cNvSpPr txBox="1"/>
          <p:nvPr/>
        </p:nvSpPr>
        <p:spPr>
          <a:xfrm>
            <a:off x="341641" y="4879252"/>
            <a:ext cx="2380284" cy="196208"/>
          </a:xfrm>
          <a:prstGeom prst="rect">
            <a:avLst/>
          </a:prstGeom>
          <a:noFill/>
        </p:spPr>
        <p:txBody>
          <a:bodyPr wrap="square" rtlCol="0">
            <a:spAutoFit/>
          </a:bodyPr>
          <a:lstStyle/>
          <a:p>
            <a:pPr defTabSz="685800"/>
            <a:r>
              <a:rPr lang="en-US" sz="675">
                <a:solidFill>
                  <a:prstClr val="white"/>
                </a:solidFill>
                <a:latin typeface="Nunito SemiBold" panose="00000700000000000000" pitchFamily="2" charset="0"/>
              </a:rPr>
              <a:t>Confidential – </a:t>
            </a:r>
            <a:r>
              <a:rPr lang="en-US" sz="675">
                <a:solidFill>
                  <a:prstClr val="white"/>
                </a:solidFill>
                <a:latin typeface="Nunito Light" panose="00000400000000000000" pitchFamily="2" charset="0"/>
              </a:rPr>
              <a:t>Not Intended for Distribution</a:t>
            </a:r>
          </a:p>
        </p:txBody>
      </p:sp>
    </p:spTree>
    <p:extLst>
      <p:ext uri="{BB962C8B-B14F-4D97-AF65-F5344CB8AC3E}">
        <p14:creationId xmlns:p14="http://schemas.microsoft.com/office/powerpoint/2010/main" val="2549767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6E664B-7916-4DCA-8E93-259FADA966E8}"/>
              </a:ext>
            </a:extLst>
          </p:cNvPr>
          <p:cNvSpPr/>
          <p:nvPr/>
        </p:nvSpPr>
        <p:spPr>
          <a:xfrm>
            <a:off x="0" y="0"/>
            <a:ext cx="9144000" cy="5143500"/>
          </a:xfrm>
          <a:prstGeom prst="rect">
            <a:avLst/>
          </a:prstGeom>
          <a:solidFill>
            <a:srgbClr val="005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TextBox 3">
            <a:extLst>
              <a:ext uri="{FF2B5EF4-FFF2-40B4-BE49-F238E27FC236}">
                <a16:creationId xmlns:a16="http://schemas.microsoft.com/office/drawing/2014/main" id="{FBD90267-7F2B-41A8-8040-2D08134CD5E6}"/>
              </a:ext>
            </a:extLst>
          </p:cNvPr>
          <p:cNvSpPr txBox="1"/>
          <p:nvPr/>
        </p:nvSpPr>
        <p:spPr>
          <a:xfrm>
            <a:off x="0" y="2076800"/>
            <a:ext cx="9144000" cy="969496"/>
          </a:xfrm>
          <a:prstGeom prst="rect">
            <a:avLst/>
          </a:prstGeom>
          <a:noFill/>
        </p:spPr>
        <p:txBody>
          <a:bodyPr wrap="square" rtlCol="0">
            <a:spAutoFit/>
          </a:bodyPr>
          <a:lstStyle/>
          <a:p>
            <a:pPr algn="ctr" defTabSz="685800"/>
            <a:r>
              <a:rPr lang="en-US" sz="3000">
                <a:solidFill>
                  <a:prstClr val="white"/>
                </a:solidFill>
                <a:latin typeface="Nunito SemiBold" panose="00000700000000000000" pitchFamily="2" charset="0"/>
              </a:rPr>
              <a:t>SNP Background</a:t>
            </a:r>
          </a:p>
          <a:p>
            <a:pPr algn="ctr" defTabSz="685800"/>
            <a:endParaRPr lang="en-US" sz="1350">
              <a:solidFill>
                <a:srgbClr val="FFFFFF"/>
              </a:solidFill>
              <a:latin typeface="Nunito Light" pitchFamily="2" charset="77"/>
            </a:endParaRPr>
          </a:p>
          <a:p>
            <a:pPr algn="ctr" defTabSz="685800"/>
            <a:endParaRPr lang="en-US" sz="1350" i="1">
              <a:solidFill>
                <a:srgbClr val="FFFFFF"/>
              </a:solidFill>
              <a:latin typeface="Nunito ExtraLight" pitchFamily="2" charset="77"/>
            </a:endParaRPr>
          </a:p>
        </p:txBody>
      </p:sp>
      <p:cxnSp>
        <p:nvCxnSpPr>
          <p:cNvPr id="9" name="Straight Connector 8">
            <a:extLst>
              <a:ext uri="{FF2B5EF4-FFF2-40B4-BE49-F238E27FC236}">
                <a16:creationId xmlns:a16="http://schemas.microsoft.com/office/drawing/2014/main" id="{6B7DF4C9-CEEC-064E-966A-D33898E07CFA}"/>
              </a:ext>
            </a:extLst>
          </p:cNvPr>
          <p:cNvCxnSpPr/>
          <p:nvPr/>
        </p:nvCxnSpPr>
        <p:spPr>
          <a:xfrm>
            <a:off x="1529256" y="1825647"/>
            <a:ext cx="60539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493CA1-DD10-BB4A-B0FD-D51E8AFDEE47}"/>
              </a:ext>
            </a:extLst>
          </p:cNvPr>
          <p:cNvCxnSpPr/>
          <p:nvPr/>
        </p:nvCxnSpPr>
        <p:spPr>
          <a:xfrm>
            <a:off x="1529256" y="3269374"/>
            <a:ext cx="60539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863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E04D7C-3CCD-314E-974F-9AA32BFB02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6" name="Rounded Rectangle 5">
            <a:extLst>
              <a:ext uri="{FF2B5EF4-FFF2-40B4-BE49-F238E27FC236}">
                <a16:creationId xmlns:a16="http://schemas.microsoft.com/office/drawing/2014/main" id="{010D6288-EEA6-6840-B9FA-7D9B6CE79E70}"/>
              </a:ext>
            </a:extLst>
          </p:cNvPr>
          <p:cNvSpPr/>
          <p:nvPr/>
        </p:nvSpPr>
        <p:spPr>
          <a:xfrm>
            <a:off x="4991100" y="300037"/>
            <a:ext cx="4038600" cy="2971800"/>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Title 1">
            <a:extLst>
              <a:ext uri="{FF2B5EF4-FFF2-40B4-BE49-F238E27FC236}">
                <a16:creationId xmlns:a16="http://schemas.microsoft.com/office/drawing/2014/main" id="{AB910885-72BC-B54B-A663-1604DD0E165C}"/>
              </a:ext>
            </a:extLst>
          </p:cNvPr>
          <p:cNvSpPr txBox="1">
            <a:spLocks/>
          </p:cNvSpPr>
          <p:nvPr/>
        </p:nvSpPr>
        <p:spPr>
          <a:xfrm>
            <a:off x="5105400" y="514350"/>
            <a:ext cx="3810000" cy="2667000"/>
          </a:xfrm>
          <a:prstGeom prst="rect">
            <a:avLst/>
          </a:prstGeom>
        </p:spPr>
        <p:txBody>
          <a:bodyPr/>
          <a:lstStyle>
            <a:lvl1pPr marL="0" marR="0" indent="0" algn="ctr" defTabSz="410765" rtl="0" eaLnBrk="1" latinLnBrk="0" hangingPunct="1">
              <a:lnSpc>
                <a:spcPct val="100000"/>
              </a:lnSpc>
              <a:spcBef>
                <a:spcPts val="0"/>
              </a:spcBef>
              <a:spcAft>
                <a:spcPts val="0"/>
              </a:spcAft>
              <a:buClrTx/>
              <a:buSzTx/>
              <a:buFontTx/>
              <a:buNone/>
              <a:tabLst/>
              <a:defRPr kumimoji="0" lang="en-US" sz="3200" b="1" i="0" u="none" strike="noStrike" cap="all" spc="0" normalizeH="0" baseline="0" smtClean="0">
                <a:ln>
                  <a:noFill/>
                </a:ln>
                <a:solidFill>
                  <a:schemeClr val="bg1">
                    <a:lumMod val="50000"/>
                  </a:schemeClr>
                </a:solidFill>
                <a:effectLst/>
                <a:uFillTx/>
                <a:latin typeface="+mj-lt"/>
                <a:ea typeface="Open Sans"/>
                <a:cs typeface="Open Sans"/>
                <a:sym typeface="Helvetica Light"/>
              </a:defRPr>
            </a:lvl1pPr>
            <a:lvl2pPr marL="0" marR="0" indent="228600" algn="ctr" defTabSz="410765"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457200" algn="ctr" defTabSz="410765"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685800" algn="ctr" defTabSz="410765"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914400" algn="ctr" defTabSz="410765"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1143000" algn="ctr" defTabSz="410765"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1371600" algn="ctr" defTabSz="410765"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1600200" algn="ctr" defTabSz="410765"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1828800" algn="ctr" defTabSz="410765"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a:lstStyle>
          <a:p>
            <a:pPr marL="0" marR="0" lvl="0" indent="0" algn="l" defTabSz="41076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115E67"/>
                </a:solidFill>
                <a:effectLst/>
                <a:uLnTx/>
                <a:uFillTx/>
                <a:latin typeface="Nunito SemiBold" pitchFamily="2" charset="77"/>
                <a:ea typeface="Open Sans"/>
                <a:cs typeface="Open Sans"/>
                <a:sym typeface="Helvetica Light"/>
              </a:rPr>
              <a:t>Special Needs Plan (SNP)</a:t>
            </a:r>
            <a:endParaRPr kumimoji="0" lang="en-US" altLang="en-US" sz="1200" b="0" i="0" u="none" strike="noStrike" kern="1200" cap="none" spc="0" normalizeH="0" baseline="0" noProof="0">
              <a:ln>
                <a:noFill/>
              </a:ln>
              <a:solidFill>
                <a:srgbClr val="C7F506"/>
              </a:solidFill>
              <a:effectLst/>
              <a:uLnTx/>
              <a:uFillTx/>
              <a:latin typeface="Arial"/>
              <a:ea typeface="Open Sans"/>
              <a:cs typeface="Arial" panose="020B0604020202020204" pitchFamily="34" charset="0"/>
              <a:sym typeface="Helvetica Light"/>
            </a:endParaRPr>
          </a:p>
          <a:p>
            <a:pPr marL="0" marR="0" lvl="0" indent="0" algn="l" defTabSz="410765" rtl="0" eaLnBrk="1" fontAlgn="auto" latinLnBrk="0" hangingPunct="1">
              <a:lnSpc>
                <a:spcPct val="100000"/>
              </a:lnSpc>
              <a:spcBef>
                <a:spcPts val="0"/>
              </a:spcBef>
              <a:spcAft>
                <a:spcPts val="600"/>
              </a:spcAft>
              <a:buClrTx/>
              <a:buSzTx/>
              <a:buFontTx/>
              <a:buNone/>
              <a:tabLst/>
              <a:defRPr/>
            </a:pPr>
            <a:r>
              <a:rPr kumimoji="0" lang="en-US" altLang="en-US" sz="1400" b="0" i="1" u="none" strike="noStrike" kern="1200" cap="none" spc="0" normalizeH="0" baseline="0" noProof="0">
                <a:ln>
                  <a:noFill/>
                </a:ln>
                <a:solidFill>
                  <a:srgbClr val="00B050"/>
                </a:solidFill>
                <a:effectLst/>
                <a:uLnTx/>
                <a:uFillTx/>
                <a:latin typeface="Nunito" pitchFamily="2" charset="77"/>
                <a:ea typeface="Open Sans"/>
                <a:cs typeface="Arial" panose="020B0604020202020204" pitchFamily="34" charset="0"/>
                <a:sym typeface="Helvetica Light"/>
              </a:rPr>
              <a:t>ATRIO Health Plans is a Medicare Advantage health plan that offers a dual eligible special needs plan (D-SNP) as well as chronic special needs plan (C-SNP).  </a:t>
            </a:r>
            <a:endParaRPr kumimoji="0" lang="en-US" altLang="en-US" sz="1400" b="0" i="0" u="none" strike="noStrike" kern="1200" cap="none" spc="0" normalizeH="0" baseline="0" noProof="0">
              <a:ln>
                <a:noFill/>
              </a:ln>
              <a:solidFill>
                <a:srgbClr val="DDDDDD">
                  <a:lumMod val="25000"/>
                </a:srgbClr>
              </a:solidFill>
              <a:effectLst/>
              <a:uLnTx/>
              <a:uFillTx/>
              <a:latin typeface="Nunito" pitchFamily="2" charset="77"/>
              <a:ea typeface="Open Sans"/>
              <a:cs typeface="Arial" panose="020B0604020202020204" pitchFamily="34" charset="0"/>
              <a:sym typeface="Helvetica Light"/>
            </a:endParaRPr>
          </a:p>
          <a:p>
            <a:pPr marL="0" marR="0" lvl="0" indent="0" algn="l" defTabSz="410765" rtl="0" eaLnBrk="1" fontAlgn="auto" latinLnBrk="0" hangingPunct="1">
              <a:lnSpc>
                <a:spcPct val="100000"/>
              </a:lnSpc>
              <a:spcBef>
                <a:spcPts val="0"/>
              </a:spcBef>
              <a:spcAft>
                <a:spcPts val="0"/>
              </a:spcAft>
              <a:buClrTx/>
              <a:buSzTx/>
              <a:buFontTx/>
              <a:buNone/>
              <a:tabLst/>
              <a:defRPr/>
            </a:pPr>
            <a:r>
              <a:rPr lang="en-US" altLang="en-US" sz="1400" b="0" cap="none">
                <a:solidFill>
                  <a:srgbClr val="DDDDDD">
                    <a:lumMod val="25000"/>
                  </a:srgbClr>
                </a:solidFill>
                <a:latin typeface="Nunito" pitchFamily="2" charset="77"/>
                <a:cs typeface="Arial" panose="020B0604020202020204" pitchFamily="34" charset="0"/>
              </a:rPr>
              <a:t>D-SNP enrolls members who qualify for full Medicaid and Medicare. </a:t>
            </a:r>
          </a:p>
          <a:p>
            <a:pPr marL="0" marR="0" lvl="0" indent="0" algn="l" defTabSz="410765" rtl="0" eaLnBrk="1" fontAlgn="auto" latinLnBrk="0" hangingPunct="1">
              <a:lnSpc>
                <a:spcPct val="100000"/>
              </a:lnSpc>
              <a:spcBef>
                <a:spcPts val="0"/>
              </a:spcBef>
              <a:spcAft>
                <a:spcPts val="0"/>
              </a:spcAft>
              <a:buClrTx/>
              <a:buSzTx/>
              <a:buFontTx/>
              <a:buNone/>
              <a:tabLst/>
              <a:defRPr/>
            </a:pPr>
            <a:br>
              <a:rPr kumimoji="0" lang="en-US" altLang="en-US" sz="1400" b="0" i="0" u="none" strike="noStrike" kern="1200" cap="none" spc="0" normalizeH="0" baseline="0" noProof="0">
                <a:ln>
                  <a:noFill/>
                </a:ln>
                <a:solidFill>
                  <a:srgbClr val="DDDDDD">
                    <a:lumMod val="25000"/>
                  </a:srgbClr>
                </a:solidFill>
                <a:effectLst/>
                <a:uLnTx/>
                <a:uFillTx/>
                <a:latin typeface="Nunito" pitchFamily="2" charset="77"/>
                <a:ea typeface="Open Sans"/>
                <a:cs typeface="Arial" panose="020B0604020202020204" pitchFamily="34" charset="0"/>
                <a:sym typeface="Helvetica Light"/>
              </a:rPr>
            </a:br>
            <a:r>
              <a:rPr kumimoji="0" lang="en-US" altLang="en-US" sz="1400" b="0" i="0" u="none" strike="noStrike" kern="1200" cap="none" spc="0" normalizeH="0" baseline="0" noProof="0">
                <a:ln>
                  <a:noFill/>
                </a:ln>
                <a:solidFill>
                  <a:srgbClr val="DDDDDD">
                    <a:lumMod val="25000"/>
                  </a:srgbClr>
                </a:solidFill>
                <a:effectLst/>
                <a:uLnTx/>
                <a:uFillTx/>
                <a:latin typeface="Nunito" pitchFamily="2" charset="77"/>
                <a:ea typeface="Open Sans"/>
                <a:cs typeface="Arial" panose="020B0604020202020204" pitchFamily="34" charset="0"/>
                <a:sym typeface="Helvetica Light"/>
              </a:rPr>
              <a:t>C-SNP enrolls members who have qualifying conditions such as Diabetes, Chronic Heart Failure, and other cardiovascular diseases</a:t>
            </a:r>
          </a:p>
          <a:p>
            <a:pPr marL="0" marR="0" lvl="0" indent="0" algn="l" defTabSz="410765"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DDDDDD">
                  <a:lumMod val="25000"/>
                </a:srgbClr>
              </a:solidFill>
              <a:effectLst/>
              <a:uLnTx/>
              <a:uFillTx/>
              <a:latin typeface="Nunito" pitchFamily="2" charset="77"/>
              <a:ea typeface="Open Sans"/>
              <a:cs typeface="Arial" panose="020B0604020202020204" pitchFamily="34" charset="0"/>
              <a:sym typeface="Helvetica Light"/>
            </a:endParaRPr>
          </a:p>
          <a:p>
            <a:pPr marL="0" marR="0" lvl="0" indent="0" algn="l" defTabSz="410765" rtl="0" eaLnBrk="1" fontAlgn="auto" latinLnBrk="0" hangingPunct="1">
              <a:lnSpc>
                <a:spcPct val="100000"/>
              </a:lnSpc>
              <a:spcBef>
                <a:spcPts val="0"/>
              </a:spcBef>
              <a:spcAft>
                <a:spcPts val="0"/>
              </a:spcAft>
              <a:buClrTx/>
              <a:buSzTx/>
              <a:buFontTx/>
              <a:buNone/>
              <a:tabLst/>
              <a:defRPr/>
            </a:pPr>
            <a:br>
              <a:rPr kumimoji="0" lang="en-US" sz="1800" b="0" i="0" u="none" strike="noStrike" kern="0" cap="all" spc="0" normalizeH="0" baseline="0" noProof="0">
                <a:ln>
                  <a:noFill/>
                </a:ln>
                <a:solidFill>
                  <a:srgbClr val="C7F506"/>
                </a:solidFill>
                <a:effectLst/>
                <a:uLnTx/>
                <a:uFillTx/>
                <a:latin typeface="Trajan Pro 3" panose="02020502050503020301" pitchFamily="18" charset="0"/>
                <a:ea typeface="Open Sans"/>
                <a:cs typeface="Open Sans"/>
                <a:sym typeface="Helvetica Light"/>
              </a:rPr>
            </a:br>
            <a:endParaRPr kumimoji="0" lang="en-US" sz="1800" b="0" i="0" u="none" strike="noStrike" kern="0" cap="all" spc="0" normalizeH="0" baseline="0" noProof="0">
              <a:ln>
                <a:noFill/>
              </a:ln>
              <a:solidFill>
                <a:srgbClr val="C7F506"/>
              </a:solidFill>
              <a:effectLst/>
              <a:uLnTx/>
              <a:uFillTx/>
              <a:latin typeface="Trajan Pro 3" panose="02020502050503020301" pitchFamily="18" charset="0"/>
              <a:ea typeface="Open Sans"/>
              <a:cs typeface="Open Sans"/>
              <a:sym typeface="Helvetica Light"/>
            </a:endParaRPr>
          </a:p>
        </p:txBody>
      </p:sp>
      <p:sp>
        <p:nvSpPr>
          <p:cNvPr id="7" name="Rectangle 6">
            <a:extLst>
              <a:ext uri="{FF2B5EF4-FFF2-40B4-BE49-F238E27FC236}">
                <a16:creationId xmlns:a16="http://schemas.microsoft.com/office/drawing/2014/main" id="{AC93AC70-D2F9-474F-84A0-CC4CDD1A2734}"/>
              </a:ext>
            </a:extLst>
          </p:cNvPr>
          <p:cNvSpPr/>
          <p:nvPr/>
        </p:nvSpPr>
        <p:spPr>
          <a:xfrm>
            <a:off x="0" y="4767263"/>
            <a:ext cx="9144000" cy="381000"/>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itle 1">
            <a:extLst>
              <a:ext uri="{FF2B5EF4-FFF2-40B4-BE49-F238E27FC236}">
                <a16:creationId xmlns:a16="http://schemas.microsoft.com/office/drawing/2014/main" id="{EC480B58-0D63-C546-B168-165EA9EA506F}"/>
              </a:ext>
            </a:extLst>
          </p:cNvPr>
          <p:cNvSpPr txBox="1">
            <a:spLocks/>
          </p:cNvSpPr>
          <p:nvPr/>
        </p:nvSpPr>
        <p:spPr>
          <a:xfrm>
            <a:off x="6093337" y="4800568"/>
            <a:ext cx="3053326" cy="31439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lang="en-US" sz="4400" b="0" kern="1200" cap="all" dirty="0">
                <a:solidFill>
                  <a:srgbClr val="202020"/>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Value.  Compassion.  Service.</a:t>
            </a:r>
            <a:endParaRPr kumimoji="0" lang="en-US" sz="1400" b="1" i="0" u="none" strike="noStrike" kern="1200" cap="all" spc="0" normalizeH="0" baseline="0" noProof="0">
              <a:ln>
                <a:noFill/>
              </a:ln>
              <a:solidFill>
                <a:srgbClr val="FFFFF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9" name="TextBox 8">
            <a:extLst>
              <a:ext uri="{FF2B5EF4-FFF2-40B4-BE49-F238E27FC236}">
                <a16:creationId xmlns:a16="http://schemas.microsoft.com/office/drawing/2014/main" id="{D50060E3-7502-D748-B06A-E6AA1B7479CD}"/>
              </a:ext>
            </a:extLst>
          </p:cNvPr>
          <p:cNvSpPr txBox="1"/>
          <p:nvPr/>
        </p:nvSpPr>
        <p:spPr>
          <a:xfrm>
            <a:off x="341641" y="4879252"/>
            <a:ext cx="2380284" cy="196208"/>
          </a:xfrm>
          <a:prstGeom prst="rect">
            <a:avLst/>
          </a:prstGeom>
          <a:noFill/>
        </p:spPr>
        <p:txBody>
          <a:bodyPr wrap="square" rtlCol="0">
            <a:spAutoFit/>
          </a:bodyPr>
          <a:lstStyle/>
          <a:p>
            <a:pPr defTabSz="685800"/>
            <a:r>
              <a:rPr lang="en-US" sz="675">
                <a:solidFill>
                  <a:prstClr val="white"/>
                </a:solidFill>
                <a:latin typeface="Nunito SemiBold" panose="00000700000000000000" pitchFamily="2" charset="0"/>
              </a:rPr>
              <a:t>Confidential – </a:t>
            </a:r>
            <a:r>
              <a:rPr lang="en-US" sz="675">
                <a:solidFill>
                  <a:prstClr val="white"/>
                </a:solidFill>
                <a:latin typeface="Nunito Light" panose="00000400000000000000" pitchFamily="2" charset="0"/>
              </a:rPr>
              <a:t>Not Intended for Distribution</a:t>
            </a:r>
          </a:p>
        </p:txBody>
      </p:sp>
    </p:spTree>
    <p:extLst>
      <p:ext uri="{BB962C8B-B14F-4D97-AF65-F5344CB8AC3E}">
        <p14:creationId xmlns:p14="http://schemas.microsoft.com/office/powerpoint/2010/main" val="1833507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5E83DB-40A7-014C-A91F-0550E5A77A82}"/>
              </a:ext>
            </a:extLst>
          </p:cNvPr>
          <p:cNvSpPr>
            <a:spLocks noGrp="1"/>
          </p:cNvSpPr>
          <p:nvPr>
            <p:ph type="body" sz="quarter" idx="11"/>
          </p:nvPr>
        </p:nvSpPr>
        <p:spPr/>
        <p:txBody>
          <a:bodyPr/>
          <a:lstStyle/>
          <a:p>
            <a:r>
              <a:rPr lang="en-US"/>
              <a:t>SNP Details</a:t>
            </a:r>
          </a:p>
        </p:txBody>
      </p:sp>
      <p:sp>
        <p:nvSpPr>
          <p:cNvPr id="3" name="Text Placeholder 2">
            <a:extLst>
              <a:ext uri="{FF2B5EF4-FFF2-40B4-BE49-F238E27FC236}">
                <a16:creationId xmlns:a16="http://schemas.microsoft.com/office/drawing/2014/main" id="{DB8F8809-36A7-214B-A20D-D4C7092470A8}"/>
              </a:ext>
            </a:extLst>
          </p:cNvPr>
          <p:cNvSpPr>
            <a:spLocks noGrp="1"/>
          </p:cNvSpPr>
          <p:nvPr>
            <p:ph type="body" sz="quarter" idx="12"/>
          </p:nvPr>
        </p:nvSpPr>
        <p:spPr>
          <a:xfrm>
            <a:off x="685800" y="895350"/>
            <a:ext cx="6553200" cy="3095919"/>
          </a:xfrm>
        </p:spPr>
        <p:txBody>
          <a:bodyPr/>
          <a:lstStyle/>
          <a:p>
            <a:r>
              <a:rPr lang="en-US" sz="1400" i="1">
                <a:solidFill>
                  <a:srgbClr val="00B050"/>
                </a:solidFill>
                <a:ea typeface="Open Sans Light" panose="020B0306030504020204" pitchFamily="34" charset="0"/>
                <a:cs typeface="Open Sans Light" panose="020B0306030504020204" pitchFamily="34" charset="0"/>
                <a:sym typeface="Helvetica Light"/>
              </a:rPr>
              <a:t>A special needs plan is a</a:t>
            </a:r>
            <a:r>
              <a:rPr kumimoji="0" lang="en-US" sz="1400" i="1" u="none" strike="noStrike" kern="1200" cap="none" spc="0" normalizeH="0" baseline="0" noProof="0">
                <a:ln>
                  <a:noFill/>
                </a:ln>
                <a:solidFill>
                  <a:srgbClr val="00B050"/>
                </a:solidFill>
                <a:effectLst/>
                <a:uLnTx/>
                <a:uFillTx/>
                <a:latin typeface="Nunito" pitchFamily="2" charset="77"/>
                <a:ea typeface="Open Sans Light" panose="020B0306030504020204" pitchFamily="34" charset="0"/>
                <a:cs typeface="Open Sans Light" panose="020B0306030504020204" pitchFamily="34" charset="0"/>
                <a:sym typeface="Helvetica Light"/>
              </a:rPr>
              <a:t> Medicare Advantage plans coordinated care plan (CCP) specifically designed to provide targeted care and limit enrollment to special needs individuals. </a:t>
            </a:r>
          </a:p>
          <a:p>
            <a:endParaRPr lang="en-US" sz="1400" i="1">
              <a:solidFill>
                <a:srgbClr val="00B050"/>
              </a:solidFill>
              <a:ea typeface="Open Sans Light" panose="020B0306030504020204" pitchFamily="34" charset="0"/>
              <a:cs typeface="Open Sans Light" panose="020B0306030504020204" pitchFamily="34" charset="0"/>
              <a:sym typeface="Helvetica Light"/>
            </a:endParaRPr>
          </a:p>
          <a:p>
            <a:r>
              <a:rPr lang="en-US" sz="1400" i="1">
                <a:solidFill>
                  <a:srgbClr val="00B050"/>
                </a:solidFill>
                <a:ea typeface="Open Sans Light" panose="020B0306030504020204" pitchFamily="34" charset="0"/>
                <a:cs typeface="Open Sans Light" panose="020B0306030504020204" pitchFamily="34" charset="0"/>
                <a:sym typeface="Helvetica Light"/>
              </a:rPr>
              <a:t>ATRIO has chosen to establish a D-SNP (dual) and C-SNP (chronic) special needs plan. We provide each SNP member with case management. Our case management team assists with the medical, behavioral, and socioeconomic needs of our members. </a:t>
            </a:r>
          </a:p>
          <a:p>
            <a:br>
              <a:rPr lang="en-US" sz="1400" i="1">
                <a:solidFill>
                  <a:srgbClr val="00B050"/>
                </a:solidFill>
                <a:ea typeface="Open Sans Light" panose="020B0306030504020204" pitchFamily="34" charset="0"/>
                <a:cs typeface="Open Sans Light" panose="020B0306030504020204" pitchFamily="34" charset="0"/>
                <a:sym typeface="Helvetica Light"/>
              </a:rPr>
            </a:br>
            <a:r>
              <a:rPr lang="en-US" sz="1400" i="1">
                <a:solidFill>
                  <a:srgbClr val="00B050"/>
                </a:solidFill>
                <a:ea typeface="Open Sans Light" panose="020B0306030504020204" pitchFamily="34" charset="0"/>
                <a:cs typeface="Open Sans Light" panose="020B0306030504020204" pitchFamily="34" charset="0"/>
                <a:sym typeface="Helvetica Light"/>
              </a:rPr>
              <a:t>SNP members tend to be medically vulnerable and require coordination with providers on an ongoing basis. Providers serve an integral role in the management of SNP members. </a:t>
            </a:r>
          </a:p>
        </p:txBody>
      </p:sp>
      <p:sp>
        <p:nvSpPr>
          <p:cNvPr id="4" name="Shape 2628">
            <a:extLst>
              <a:ext uri="{FF2B5EF4-FFF2-40B4-BE49-F238E27FC236}">
                <a16:creationId xmlns:a16="http://schemas.microsoft.com/office/drawing/2014/main" id="{39F619FC-E1FC-339F-7AB3-56AFEF989A97}"/>
              </a:ext>
            </a:extLst>
          </p:cNvPr>
          <p:cNvSpPr/>
          <p:nvPr/>
        </p:nvSpPr>
        <p:spPr>
          <a:xfrm>
            <a:off x="7786571" y="1040164"/>
            <a:ext cx="533341" cy="609600"/>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chemeClr val="bg1">
              <a:lumMod val="50000"/>
            </a:schemeClr>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 name="Shape 2538">
            <a:extLst>
              <a:ext uri="{FF2B5EF4-FFF2-40B4-BE49-F238E27FC236}">
                <a16:creationId xmlns:a16="http://schemas.microsoft.com/office/drawing/2014/main" id="{D02ECAEB-F43C-0DC4-2A29-06FC47051389}"/>
              </a:ext>
            </a:extLst>
          </p:cNvPr>
          <p:cNvSpPr/>
          <p:nvPr/>
        </p:nvSpPr>
        <p:spPr>
          <a:xfrm>
            <a:off x="7824642" y="2990062"/>
            <a:ext cx="457200" cy="609600"/>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chemeClr val="bg1">
              <a:lumMod val="50000"/>
            </a:schemeClr>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 name="Shape 2540">
            <a:extLst>
              <a:ext uri="{FF2B5EF4-FFF2-40B4-BE49-F238E27FC236}">
                <a16:creationId xmlns:a16="http://schemas.microsoft.com/office/drawing/2014/main" id="{B4EE32CB-8D38-D639-6332-D2082F7FB382}"/>
              </a:ext>
            </a:extLst>
          </p:cNvPr>
          <p:cNvSpPr/>
          <p:nvPr/>
        </p:nvSpPr>
        <p:spPr>
          <a:xfrm>
            <a:off x="7772400" y="3991269"/>
            <a:ext cx="561685" cy="557084"/>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lumMod val="50000"/>
            </a:schemeClr>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7" name="Shape 2549">
            <a:extLst>
              <a:ext uri="{FF2B5EF4-FFF2-40B4-BE49-F238E27FC236}">
                <a16:creationId xmlns:a16="http://schemas.microsoft.com/office/drawing/2014/main" id="{30FFDDF5-1236-B68B-9F78-8E8189A9D1B6}"/>
              </a:ext>
            </a:extLst>
          </p:cNvPr>
          <p:cNvSpPr/>
          <p:nvPr/>
        </p:nvSpPr>
        <p:spPr>
          <a:xfrm>
            <a:off x="7772400" y="2041371"/>
            <a:ext cx="561686" cy="55708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chemeClr val="bg1">
              <a:lumMod val="50000"/>
            </a:schemeClr>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8" name="object 3">
            <a:extLst>
              <a:ext uri="{FF2B5EF4-FFF2-40B4-BE49-F238E27FC236}">
                <a16:creationId xmlns:a16="http://schemas.microsoft.com/office/drawing/2014/main" id="{A99F9F96-D363-2291-F8C0-C7DF098374CD}"/>
              </a:ext>
            </a:extLst>
          </p:cNvPr>
          <p:cNvSpPr txBox="1"/>
          <p:nvPr/>
        </p:nvSpPr>
        <p:spPr>
          <a:xfrm>
            <a:off x="344291" y="4790828"/>
            <a:ext cx="5638800" cy="276999"/>
          </a:xfrm>
          <a:prstGeom prst="rect">
            <a:avLst/>
          </a:prstGeom>
          <a:solidFill>
            <a:schemeClr val="bg1"/>
          </a:solidFill>
          <a:ln w="12700">
            <a:noFill/>
          </a:ln>
        </p:spPr>
        <p:txBody>
          <a:bodyPr vert="horz" wrap="square" lIns="0" tIns="0" rIns="0" bIns="0" rtlCol="0">
            <a:spAutoFit/>
          </a:bodyPr>
          <a:lstStyle/>
          <a:p>
            <a:pPr marL="12700">
              <a:lnSpc>
                <a:spcPct val="100000"/>
              </a:lnSpc>
            </a:pPr>
            <a:r>
              <a:rPr lang="en-US" sz="900">
                <a:latin typeface="Nunito" pitchFamily="2" charset="77"/>
                <a:ea typeface="Open Sans" panose="020B0606030504020204" pitchFamily="34" charset="0"/>
                <a:cs typeface="Open Sans" panose="020B0606030504020204" pitchFamily="34" charset="0"/>
              </a:rPr>
              <a:t>Regulations at </a:t>
            </a:r>
            <a:r>
              <a:rPr lang="en-US" sz="900" b="1">
                <a:latin typeface="Nunito" pitchFamily="2" charset="77"/>
                <a:ea typeface="Open Sans" panose="020B0606030504020204" pitchFamily="34" charset="0"/>
                <a:cs typeface="Open Sans" panose="020B0606030504020204" pitchFamily="34" charset="0"/>
              </a:rPr>
              <a:t>42 CFR §422.101(f)(</a:t>
            </a:r>
            <a:r>
              <a:rPr lang="en-US" sz="900" b="1" err="1">
                <a:latin typeface="Nunito" pitchFamily="2" charset="77"/>
                <a:ea typeface="Open Sans" panose="020B0606030504020204" pitchFamily="34" charset="0"/>
                <a:cs typeface="Open Sans" panose="020B0606030504020204" pitchFamily="34" charset="0"/>
              </a:rPr>
              <a:t>i</a:t>
            </a:r>
            <a:r>
              <a:rPr lang="en-US" sz="900" b="1">
                <a:latin typeface="Nunito" pitchFamily="2" charset="77"/>
                <a:ea typeface="Open Sans" panose="020B0606030504020204" pitchFamily="34" charset="0"/>
                <a:cs typeface="Open Sans" panose="020B0606030504020204" pitchFamily="34" charset="0"/>
              </a:rPr>
              <a:t>); 42 CFR §422.152(g)(2)(iv) </a:t>
            </a:r>
            <a:r>
              <a:rPr lang="en-US" sz="900">
                <a:latin typeface="Nunito" pitchFamily="2" charset="77"/>
                <a:ea typeface="Open Sans" panose="020B0606030504020204" pitchFamily="34" charset="0"/>
                <a:cs typeface="Open Sans" panose="020B0606030504020204" pitchFamily="34" charset="0"/>
              </a:rPr>
              <a:t>require that all SNPs conduct a Health Risk Assessment for each individual enrolled in the SNP.</a:t>
            </a:r>
          </a:p>
        </p:txBody>
      </p:sp>
    </p:spTree>
    <p:extLst>
      <p:ext uri="{BB962C8B-B14F-4D97-AF65-F5344CB8AC3E}">
        <p14:creationId xmlns:p14="http://schemas.microsoft.com/office/powerpoint/2010/main" val="3571813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descr="A picture containing text, sign&#10;&#10;Description automatically generated">
            <a:extLst>
              <a:ext uri="{FF2B5EF4-FFF2-40B4-BE49-F238E27FC236}">
                <a16:creationId xmlns:a16="http://schemas.microsoft.com/office/drawing/2014/main" id="{3045FA1A-9660-429E-AD5C-67AA2CD2E0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77200" y="209550"/>
            <a:ext cx="721339" cy="419624"/>
          </a:xfrm>
          <a:prstGeom prst="rect">
            <a:avLst/>
          </a:prstGeom>
        </p:spPr>
      </p:pic>
      <p:sp>
        <p:nvSpPr>
          <p:cNvPr id="83" name="TextBox 82">
            <a:extLst>
              <a:ext uri="{FF2B5EF4-FFF2-40B4-BE49-F238E27FC236}">
                <a16:creationId xmlns:a16="http://schemas.microsoft.com/office/drawing/2014/main" id="{F34AD30D-F999-41A5-83D6-46CC613CFACD}"/>
              </a:ext>
            </a:extLst>
          </p:cNvPr>
          <p:cNvSpPr txBox="1"/>
          <p:nvPr/>
        </p:nvSpPr>
        <p:spPr>
          <a:xfrm>
            <a:off x="571500" y="407036"/>
            <a:ext cx="7391400"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15965"/>
                </a:solidFill>
                <a:effectLst/>
                <a:uLnTx/>
                <a:uFillTx/>
                <a:latin typeface="Nunito"/>
                <a:ea typeface="+mn-ea"/>
                <a:cs typeface="+mn-cs"/>
              </a:rPr>
              <a:t>Each health plan that offers a SNP plan is federally required by the Centers for Medicaid and Medicare Services (CMS) to provide specific management of care components and services to enrolled members. These (4) elements are a standard requirement for each health plan. The implementation of these elements is the responsibility of the plan and generated as a model of care (MOC) agreement with CMS.</a:t>
            </a:r>
          </a:p>
        </p:txBody>
      </p:sp>
      <p:sp>
        <p:nvSpPr>
          <p:cNvPr id="91" name="TextBox 90">
            <a:extLst>
              <a:ext uri="{FF2B5EF4-FFF2-40B4-BE49-F238E27FC236}">
                <a16:creationId xmlns:a16="http://schemas.microsoft.com/office/drawing/2014/main" id="{966E4F29-9AEA-4442-BE97-95F60DF6A295}"/>
              </a:ext>
            </a:extLst>
          </p:cNvPr>
          <p:cNvSpPr txBox="1"/>
          <p:nvPr/>
        </p:nvSpPr>
        <p:spPr>
          <a:xfrm>
            <a:off x="391100" y="4920526"/>
            <a:ext cx="3114099" cy="1962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srgbClr val="005A65"/>
                </a:solidFill>
                <a:effectLst/>
                <a:uLnTx/>
                <a:uFillTx/>
                <a:latin typeface="Nunito SemiBold" panose="00000700000000000000" pitchFamily="2" charset="0"/>
                <a:ea typeface="+mn-ea"/>
                <a:cs typeface="+mn-cs"/>
              </a:rPr>
              <a:t>Confidential – </a:t>
            </a:r>
            <a:r>
              <a:rPr kumimoji="0" lang="en-US" sz="675" b="0" i="0" u="none" strike="noStrike" kern="1200" cap="none" spc="0" normalizeH="0" baseline="0" noProof="0">
                <a:ln>
                  <a:noFill/>
                </a:ln>
                <a:solidFill>
                  <a:srgbClr val="005A65"/>
                </a:solidFill>
                <a:effectLst/>
                <a:uLnTx/>
                <a:uFillTx/>
                <a:latin typeface="Nunito Light" panose="00000400000000000000" pitchFamily="2" charset="0"/>
                <a:ea typeface="+mn-ea"/>
                <a:cs typeface="+mn-cs"/>
              </a:rPr>
              <a:t>Not Intended for Distribution</a:t>
            </a:r>
          </a:p>
        </p:txBody>
      </p:sp>
      <p:graphicFrame>
        <p:nvGraphicFramePr>
          <p:cNvPr id="3" name="Table 2"/>
          <p:cNvGraphicFramePr>
            <a:graphicFrameLocks noGrp="1"/>
          </p:cNvGraphicFramePr>
          <p:nvPr>
            <p:extLst>
              <p:ext uri="{D42A27DB-BD31-4B8C-83A1-F6EECF244321}">
                <p14:modId xmlns:p14="http://schemas.microsoft.com/office/powerpoint/2010/main" val="4093049301"/>
              </p:ext>
            </p:extLst>
          </p:nvPr>
        </p:nvGraphicFramePr>
        <p:xfrm>
          <a:off x="1948149" y="2752513"/>
          <a:ext cx="2514600" cy="102108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tblGrid>
              <a:tr h="914401">
                <a:tc>
                  <a:txBody>
                    <a:bodyPr/>
                    <a:lstStyle/>
                    <a:p>
                      <a:pPr algn="ctr"/>
                      <a:r>
                        <a:rPr lang="en-US" sz="1600" b="1" i="0">
                          <a:latin typeface="Nunito SemiBold" pitchFamily="2" charset="77"/>
                        </a:rPr>
                        <a:t>MOC 1: </a:t>
                      </a:r>
                    </a:p>
                    <a:p>
                      <a:pPr algn="ctr"/>
                      <a:r>
                        <a:rPr lang="en-US" sz="1500" b="1" i="0">
                          <a:latin typeface="Nunito SemiBold" pitchFamily="2" charset="77"/>
                        </a:rPr>
                        <a:t>Description of SNP Population </a:t>
                      </a:r>
                    </a:p>
                    <a:p>
                      <a:pPr algn="ctr"/>
                      <a:r>
                        <a:rPr lang="en-US" sz="1500" b="1" i="0">
                          <a:latin typeface="Nunito SemiBold" pitchFamily="2" charset="77"/>
                        </a:rPr>
                        <a:t>(Target Population)</a:t>
                      </a:r>
                    </a:p>
                  </a:txBody>
                  <a:tcPr anchor="ct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275876964"/>
              </p:ext>
            </p:extLst>
          </p:nvPr>
        </p:nvGraphicFramePr>
        <p:xfrm>
          <a:off x="4615149" y="2752513"/>
          <a:ext cx="2514600" cy="1021079"/>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tblGrid>
              <a:tr h="1021079">
                <a:tc>
                  <a:txBody>
                    <a:bodyPr/>
                    <a:lstStyle/>
                    <a:p>
                      <a:pPr algn="ctr"/>
                      <a:r>
                        <a:rPr lang="en-US" sz="1600" b="1" i="0">
                          <a:latin typeface="Nunito SemiBold" pitchFamily="2" charset="77"/>
                        </a:rPr>
                        <a:t>MOC 2: </a:t>
                      </a:r>
                    </a:p>
                    <a:p>
                      <a:pPr algn="ctr"/>
                      <a:r>
                        <a:rPr lang="en-US" sz="1600" b="1" i="0">
                          <a:latin typeface="Nunito SemiBold" pitchFamily="2" charset="77"/>
                        </a:rPr>
                        <a:t>Care Coordination</a:t>
                      </a:r>
                    </a:p>
                  </a:txBody>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45282964"/>
              </p:ext>
            </p:extLst>
          </p:nvPr>
        </p:nvGraphicFramePr>
        <p:xfrm>
          <a:off x="4615149" y="3876389"/>
          <a:ext cx="2514600" cy="1021078"/>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tblGrid>
              <a:tr h="1021078">
                <a:tc>
                  <a:txBody>
                    <a:bodyPr/>
                    <a:lstStyle/>
                    <a:p>
                      <a:pPr algn="ctr"/>
                      <a:r>
                        <a:rPr lang="en-US" sz="1600" b="1" i="0">
                          <a:latin typeface="Nunito SemiBold" pitchFamily="2" charset="77"/>
                        </a:rPr>
                        <a:t>MOC 4: </a:t>
                      </a:r>
                    </a:p>
                    <a:p>
                      <a:pPr algn="ctr"/>
                      <a:r>
                        <a:rPr lang="en-US" sz="1500" b="1" i="0">
                          <a:latin typeface="Nunito SemiBold" pitchFamily="2" charset="77"/>
                        </a:rPr>
                        <a:t>Quality Measurement and Performance Improvement</a:t>
                      </a:r>
                    </a:p>
                  </a:txBody>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268773388"/>
              </p:ext>
            </p:extLst>
          </p:nvPr>
        </p:nvGraphicFramePr>
        <p:xfrm>
          <a:off x="1948149" y="3876388"/>
          <a:ext cx="2514600" cy="1021079"/>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tblGrid>
              <a:tr h="1021079">
                <a:tc>
                  <a:txBody>
                    <a:bodyPr/>
                    <a:lstStyle/>
                    <a:p>
                      <a:pPr algn="ctr"/>
                      <a:r>
                        <a:rPr lang="en-US" sz="1600" b="1" i="0">
                          <a:latin typeface="Nunito SemiBold" pitchFamily="2" charset="77"/>
                        </a:rPr>
                        <a:t>MOC 3: </a:t>
                      </a:r>
                    </a:p>
                    <a:p>
                      <a:pPr algn="ctr"/>
                      <a:r>
                        <a:rPr lang="en-US" sz="1600" b="1" i="0">
                          <a:latin typeface="Nunito SemiBold" pitchFamily="2" charset="77"/>
                        </a:rPr>
                        <a:t>Provider Network</a:t>
                      </a:r>
                    </a:p>
                    <a:p>
                      <a:pPr algn="ctr"/>
                      <a:endParaRPr lang="en-US" sz="1600" b="1" i="0">
                        <a:latin typeface="Nunito SemiBold" pitchFamily="2" charset="77"/>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60350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6E664B-7916-4DCA-8E93-259FADA966E8}"/>
              </a:ext>
            </a:extLst>
          </p:cNvPr>
          <p:cNvSpPr/>
          <p:nvPr/>
        </p:nvSpPr>
        <p:spPr>
          <a:xfrm>
            <a:off x="0" y="0"/>
            <a:ext cx="9144000" cy="5143500"/>
          </a:xfrm>
          <a:prstGeom prst="rect">
            <a:avLst/>
          </a:prstGeom>
          <a:solidFill>
            <a:srgbClr val="005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TextBox 3">
            <a:extLst>
              <a:ext uri="{FF2B5EF4-FFF2-40B4-BE49-F238E27FC236}">
                <a16:creationId xmlns:a16="http://schemas.microsoft.com/office/drawing/2014/main" id="{FBD90267-7F2B-41A8-8040-2D08134CD5E6}"/>
              </a:ext>
            </a:extLst>
          </p:cNvPr>
          <p:cNvSpPr txBox="1"/>
          <p:nvPr/>
        </p:nvSpPr>
        <p:spPr>
          <a:xfrm>
            <a:off x="0" y="2076800"/>
            <a:ext cx="9144000" cy="969496"/>
          </a:xfrm>
          <a:prstGeom prst="rect">
            <a:avLst/>
          </a:prstGeom>
          <a:noFill/>
        </p:spPr>
        <p:txBody>
          <a:bodyPr wrap="square" rtlCol="0">
            <a:spAutoFit/>
          </a:bodyPr>
          <a:lstStyle/>
          <a:p>
            <a:pPr algn="ctr" defTabSz="685800"/>
            <a:r>
              <a:rPr lang="en-US" sz="3000">
                <a:solidFill>
                  <a:prstClr val="white"/>
                </a:solidFill>
                <a:latin typeface="Nunito SemiBold" panose="00000700000000000000" pitchFamily="2" charset="0"/>
              </a:rPr>
              <a:t>ATRIO Model of Care</a:t>
            </a:r>
          </a:p>
          <a:p>
            <a:pPr algn="ctr" defTabSz="685800"/>
            <a:endParaRPr lang="en-US" sz="1350">
              <a:solidFill>
                <a:srgbClr val="FFFFFF"/>
              </a:solidFill>
              <a:latin typeface="Nunito Light" pitchFamily="2" charset="77"/>
            </a:endParaRPr>
          </a:p>
          <a:p>
            <a:pPr algn="ctr" defTabSz="685800"/>
            <a:endParaRPr lang="en-US" sz="1350" i="1">
              <a:solidFill>
                <a:srgbClr val="FFFFFF"/>
              </a:solidFill>
              <a:latin typeface="Nunito ExtraLight" pitchFamily="2" charset="77"/>
            </a:endParaRPr>
          </a:p>
        </p:txBody>
      </p:sp>
      <p:cxnSp>
        <p:nvCxnSpPr>
          <p:cNvPr id="9" name="Straight Connector 8">
            <a:extLst>
              <a:ext uri="{FF2B5EF4-FFF2-40B4-BE49-F238E27FC236}">
                <a16:creationId xmlns:a16="http://schemas.microsoft.com/office/drawing/2014/main" id="{6B7DF4C9-CEEC-064E-966A-D33898E07CFA}"/>
              </a:ext>
            </a:extLst>
          </p:cNvPr>
          <p:cNvCxnSpPr/>
          <p:nvPr/>
        </p:nvCxnSpPr>
        <p:spPr>
          <a:xfrm>
            <a:off x="1529256" y="1825647"/>
            <a:ext cx="60539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493CA1-DD10-BB4A-B0FD-D51E8AFDEE47}"/>
              </a:ext>
            </a:extLst>
          </p:cNvPr>
          <p:cNvCxnSpPr/>
          <p:nvPr/>
        </p:nvCxnSpPr>
        <p:spPr>
          <a:xfrm>
            <a:off x="1529256" y="3269374"/>
            <a:ext cx="60539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291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54B6BCB-72E2-584E-A300-B57CA6370A7F}"/>
              </a:ext>
            </a:extLst>
          </p:cNvPr>
          <p:cNvSpPr txBox="1"/>
          <p:nvPr/>
        </p:nvSpPr>
        <p:spPr>
          <a:xfrm>
            <a:off x="0" y="435174"/>
            <a:ext cx="9144000" cy="584775"/>
          </a:xfrm>
          <a:prstGeom prst="rect">
            <a:avLst/>
          </a:prstGeom>
          <a:noFill/>
        </p:spPr>
        <p:txBody>
          <a:bodyPr wrap="square" rtlCol="0">
            <a:spAutoFit/>
          </a:bodyPr>
          <a:lstStyle/>
          <a:p>
            <a:pPr algn="ctr" defTabSz="685800"/>
            <a:r>
              <a:rPr lang="en-US" sz="3200">
                <a:solidFill>
                  <a:srgbClr val="015965"/>
                </a:solidFill>
                <a:latin typeface="Nunito" pitchFamily="2" charset="77"/>
              </a:rPr>
              <a:t>ATRIO Model of Care (MOC)</a:t>
            </a:r>
            <a:endParaRPr lang="en-US" sz="3150">
              <a:solidFill>
                <a:srgbClr val="015965"/>
              </a:solidFill>
              <a:latin typeface="Nunito" pitchFamily="2" charset="77"/>
            </a:endParaRPr>
          </a:p>
        </p:txBody>
      </p:sp>
      <p:pic>
        <p:nvPicPr>
          <p:cNvPr id="14" name="Picture 13" descr="A picture containing text, sign&#10;&#10;Description automatically generated">
            <a:extLst>
              <a:ext uri="{FF2B5EF4-FFF2-40B4-BE49-F238E27FC236}">
                <a16:creationId xmlns:a16="http://schemas.microsoft.com/office/drawing/2014/main" id="{D4D7D541-08B1-9A45-B174-2F176533B7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8494" y="199631"/>
            <a:ext cx="856872" cy="498468"/>
          </a:xfrm>
          <a:prstGeom prst="rect">
            <a:avLst/>
          </a:prstGeom>
        </p:spPr>
      </p:pic>
      <p:sp>
        <p:nvSpPr>
          <p:cNvPr id="6" name="Arrow: Chevron 7">
            <a:extLst>
              <a:ext uri="{FF2B5EF4-FFF2-40B4-BE49-F238E27FC236}">
                <a16:creationId xmlns:a16="http://schemas.microsoft.com/office/drawing/2014/main" id="{6DE1C743-92B6-A041-A114-E3E83A0E002C}"/>
              </a:ext>
            </a:extLst>
          </p:cNvPr>
          <p:cNvSpPr/>
          <p:nvPr/>
        </p:nvSpPr>
        <p:spPr>
          <a:xfrm>
            <a:off x="666750" y="1123478"/>
            <a:ext cx="1695450" cy="662315"/>
          </a:xfrm>
          <a:prstGeom prst="chevron">
            <a:avLst/>
          </a:prstGeom>
          <a:solidFill>
            <a:srgbClr val="23AE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a:solidFill>
                  <a:prstClr val="white"/>
                </a:solidFill>
                <a:latin typeface="Nunito" panose="00000500000000000000"/>
              </a:rPr>
              <a:t>MOC 1</a:t>
            </a:r>
            <a:endParaRPr lang="en-US" sz="1000">
              <a:solidFill>
                <a:prstClr val="white"/>
              </a:solidFill>
              <a:latin typeface="Nunito" panose="00000500000000000000"/>
            </a:endParaRPr>
          </a:p>
        </p:txBody>
      </p:sp>
      <p:graphicFrame>
        <p:nvGraphicFramePr>
          <p:cNvPr id="15" name="Table 3">
            <a:extLst>
              <a:ext uri="{FF2B5EF4-FFF2-40B4-BE49-F238E27FC236}">
                <a16:creationId xmlns:a16="http://schemas.microsoft.com/office/drawing/2014/main" id="{20128C48-B373-3041-B9E9-3BFBB69997DD}"/>
              </a:ext>
            </a:extLst>
          </p:cNvPr>
          <p:cNvGraphicFramePr>
            <a:graphicFrameLocks noGrp="1"/>
          </p:cNvGraphicFramePr>
          <p:nvPr>
            <p:extLst>
              <p:ext uri="{D42A27DB-BD31-4B8C-83A1-F6EECF244321}">
                <p14:modId xmlns:p14="http://schemas.microsoft.com/office/powerpoint/2010/main" val="4040154693"/>
              </p:ext>
            </p:extLst>
          </p:nvPr>
        </p:nvGraphicFramePr>
        <p:xfrm>
          <a:off x="666750" y="1931457"/>
          <a:ext cx="7848600" cy="2994660"/>
        </p:xfrm>
        <a:graphic>
          <a:graphicData uri="http://schemas.openxmlformats.org/drawingml/2006/table">
            <a:tbl>
              <a:tblPr firstRow="1" bandRow="1">
                <a:tableStyleId>{5C22544A-7EE6-4342-B048-85BDC9FD1C3A}</a:tableStyleId>
              </a:tblPr>
              <a:tblGrid>
                <a:gridCol w="1962150">
                  <a:extLst>
                    <a:ext uri="{9D8B030D-6E8A-4147-A177-3AD203B41FA5}">
                      <a16:colId xmlns:a16="http://schemas.microsoft.com/office/drawing/2014/main" val="2377670513"/>
                    </a:ext>
                  </a:extLst>
                </a:gridCol>
                <a:gridCol w="1962150">
                  <a:extLst>
                    <a:ext uri="{9D8B030D-6E8A-4147-A177-3AD203B41FA5}">
                      <a16:colId xmlns:a16="http://schemas.microsoft.com/office/drawing/2014/main" val="901160383"/>
                    </a:ext>
                  </a:extLst>
                </a:gridCol>
                <a:gridCol w="1962150">
                  <a:extLst>
                    <a:ext uri="{9D8B030D-6E8A-4147-A177-3AD203B41FA5}">
                      <a16:colId xmlns:a16="http://schemas.microsoft.com/office/drawing/2014/main" val="1906401624"/>
                    </a:ext>
                  </a:extLst>
                </a:gridCol>
                <a:gridCol w="1962150">
                  <a:extLst>
                    <a:ext uri="{9D8B030D-6E8A-4147-A177-3AD203B41FA5}">
                      <a16:colId xmlns:a16="http://schemas.microsoft.com/office/drawing/2014/main" val="3694267509"/>
                    </a:ext>
                  </a:extLst>
                </a:gridCol>
              </a:tblGrid>
              <a:tr h="2994660">
                <a:tc>
                  <a:txBody>
                    <a:bodyPr/>
                    <a:lstStyle/>
                    <a:p>
                      <a:r>
                        <a:rPr lang="en-US" sz="1100" b="1">
                          <a:solidFill>
                            <a:srgbClr val="015965"/>
                          </a:solidFill>
                          <a:latin typeface="Nunito" panose="00000500000000000000"/>
                        </a:rPr>
                        <a:t>Description of SNP Population:</a:t>
                      </a:r>
                      <a:endParaRPr lang="en-US" sz="1100" b="0">
                        <a:solidFill>
                          <a:srgbClr val="015965"/>
                        </a:solidFill>
                        <a:latin typeface="Nunito" panose="00000500000000000000"/>
                      </a:endParaRPr>
                    </a:p>
                    <a:p>
                      <a:pPr marL="0" indent="0">
                        <a:buFont typeface="Arial" panose="020B0604020202020204" pitchFamily="34" charset="0"/>
                        <a:buNone/>
                      </a:pPr>
                      <a:r>
                        <a:rPr lang="en-US" sz="1100" b="0">
                          <a:solidFill>
                            <a:srgbClr val="015965"/>
                          </a:solidFill>
                          <a:latin typeface="Nunito" panose="00000500000000000000"/>
                        </a:rPr>
                        <a:t>This component describes some of the health and demographic characteristics of the SNP population, and the benefits and plans available to them</a:t>
                      </a:r>
                    </a:p>
                    <a:p>
                      <a:endParaRPr lang="en-US" sz="900" b="0">
                        <a:solidFill>
                          <a:srgbClr val="015965"/>
                        </a:solidFill>
                        <a:latin typeface="Nunito" panose="00000500000000000000"/>
                      </a:endParaRPr>
                    </a:p>
                    <a:p>
                      <a:endParaRPr lang="en-US" sz="900" b="0">
                        <a:solidFill>
                          <a:srgbClr val="015965"/>
                        </a:solidFill>
                        <a:latin typeface="Nunito" panose="00000500000000000000"/>
                      </a:endParaRPr>
                    </a:p>
                    <a:p>
                      <a:endParaRPr lang="en-US" sz="900" b="0">
                        <a:solidFill>
                          <a:srgbClr val="015965"/>
                        </a:solidFill>
                      </a:endParaRPr>
                    </a:p>
                  </a:txBody>
                  <a:tcPr>
                    <a:noFill/>
                  </a:tcPr>
                </a:tc>
                <a:tc>
                  <a:txBody>
                    <a:bodyPr/>
                    <a:lstStyle/>
                    <a:p>
                      <a:r>
                        <a:rPr lang="en-US" sz="1100" b="1">
                          <a:solidFill>
                            <a:srgbClr val="015965"/>
                          </a:solidFill>
                          <a:latin typeface="Nunito" panose="00000500000000000000"/>
                        </a:rPr>
                        <a:t>Care Coordination:</a:t>
                      </a:r>
                    </a:p>
                    <a:p>
                      <a:pPr marL="0" indent="0">
                        <a:buFont typeface="Arial" panose="020B0604020202020204" pitchFamily="34" charset="0"/>
                        <a:buNone/>
                      </a:pPr>
                      <a:r>
                        <a:rPr lang="en-US" sz="1100" b="0">
                          <a:solidFill>
                            <a:srgbClr val="015965"/>
                          </a:solidFill>
                          <a:latin typeface="Nunito" panose="00000500000000000000"/>
                        </a:rPr>
                        <a:t>ATRIO will work with partners to coordinate the delivery of care and measure the effectiveness of the MOC delivery of care coordination. Care coordination helps ensure that SNP beneficiaries’ health care needs, preferences for health services and information sharing across health care staff and facilities are met over time.</a:t>
                      </a:r>
                    </a:p>
                    <a:p>
                      <a:endParaRPr lang="en-US" sz="900" b="0">
                        <a:solidFill>
                          <a:srgbClr val="015965"/>
                        </a:solidFill>
                        <a:latin typeface="Nunito" panose="00000500000000000000"/>
                      </a:endParaRPr>
                    </a:p>
                  </a:txBody>
                  <a:tcPr>
                    <a:noFill/>
                  </a:tcPr>
                </a:tc>
                <a:tc>
                  <a:txBody>
                    <a:bodyPr/>
                    <a:lstStyle/>
                    <a:p>
                      <a:r>
                        <a:rPr lang="en-US" sz="1100" b="1">
                          <a:solidFill>
                            <a:srgbClr val="015965"/>
                          </a:solidFill>
                          <a:latin typeface="Nunito" panose="00000500000000000000"/>
                        </a:rPr>
                        <a:t>Provider Network:</a:t>
                      </a:r>
                    </a:p>
                    <a:p>
                      <a:r>
                        <a:rPr lang="en-US" sz="1100" b="0">
                          <a:solidFill>
                            <a:srgbClr val="015965"/>
                          </a:solidFill>
                          <a:latin typeface="Nunito" panose="00000500000000000000"/>
                        </a:rPr>
                        <a:t>The  SNP  provider  network  is  a  network  of  health  care  providers  who  are  contracted  to provide  health  care  services  to  SNP  beneficiaries. </a:t>
                      </a:r>
                    </a:p>
                    <a:p>
                      <a:endParaRPr lang="en-US" sz="900" b="0">
                        <a:solidFill>
                          <a:srgbClr val="015965"/>
                        </a:solidFill>
                      </a:endParaRPr>
                    </a:p>
                  </a:txBody>
                  <a:tcPr>
                    <a:noFill/>
                  </a:tcPr>
                </a:tc>
                <a:tc>
                  <a:txBody>
                    <a:bodyPr/>
                    <a:lstStyle/>
                    <a:p>
                      <a:r>
                        <a:rPr lang="en-US" sz="1100" b="1">
                          <a:solidFill>
                            <a:srgbClr val="015965"/>
                          </a:solidFill>
                          <a:latin typeface="Nunito" panose="00000500000000000000"/>
                        </a:rPr>
                        <a:t>Quality Measurement and Performance Improvement:</a:t>
                      </a:r>
                    </a:p>
                    <a:p>
                      <a:pPr marL="0" indent="0">
                        <a:buFont typeface="Arial" panose="020B0604020202020204" pitchFamily="34" charset="0"/>
                        <a:buNone/>
                      </a:pPr>
                      <a:r>
                        <a:rPr lang="en-US" sz="1100" b="0">
                          <a:solidFill>
                            <a:srgbClr val="015965"/>
                          </a:solidFill>
                          <a:latin typeface="Nunito" panose="00000500000000000000"/>
                        </a:rPr>
                        <a:t>Select data is monitored to evaluate the effectiveness of care SNP members receive.</a:t>
                      </a:r>
                    </a:p>
                    <a:p>
                      <a:pPr marL="0" indent="0">
                        <a:buFont typeface="Arial" panose="020B0604020202020204" pitchFamily="34" charset="0"/>
                        <a:buNone/>
                      </a:pPr>
                      <a:r>
                        <a:rPr lang="en-US" sz="1100" b="0">
                          <a:solidFill>
                            <a:srgbClr val="015965"/>
                          </a:solidFill>
                          <a:latin typeface="Nunito" panose="00000500000000000000"/>
                        </a:rPr>
                        <a:t>Our goal is to improve performance for health outcomes measures, and as a result, improve the</a:t>
                      </a:r>
                    </a:p>
                    <a:p>
                      <a:pPr marL="0" indent="0">
                        <a:buFont typeface="Arial" panose="020B0604020202020204" pitchFamily="34" charset="0"/>
                        <a:buNone/>
                      </a:pPr>
                      <a:r>
                        <a:rPr lang="en-US" sz="1100" b="0">
                          <a:solidFill>
                            <a:srgbClr val="015965"/>
                          </a:solidFill>
                          <a:latin typeface="Nunito" panose="00000500000000000000"/>
                        </a:rPr>
                        <a:t>overall health outcomes of our SNP population.</a:t>
                      </a:r>
                    </a:p>
                    <a:p>
                      <a:endParaRPr lang="en-US" sz="900" b="0">
                        <a:solidFill>
                          <a:srgbClr val="015965"/>
                        </a:solidFill>
                      </a:endParaRPr>
                    </a:p>
                  </a:txBody>
                  <a:tcPr>
                    <a:noFill/>
                  </a:tcPr>
                </a:tc>
                <a:extLst>
                  <a:ext uri="{0D108BD9-81ED-4DB2-BD59-A6C34878D82A}">
                    <a16:rowId xmlns:a16="http://schemas.microsoft.com/office/drawing/2014/main" val="2566014440"/>
                  </a:ext>
                </a:extLst>
              </a:tr>
            </a:tbl>
          </a:graphicData>
        </a:graphic>
      </p:graphicFrame>
      <p:sp>
        <p:nvSpPr>
          <p:cNvPr id="11" name="TextBox 10">
            <a:extLst>
              <a:ext uri="{FF2B5EF4-FFF2-40B4-BE49-F238E27FC236}">
                <a16:creationId xmlns:a16="http://schemas.microsoft.com/office/drawing/2014/main" id="{E20E161C-8548-6F4C-938E-DEB3456F1D83}"/>
              </a:ext>
            </a:extLst>
          </p:cNvPr>
          <p:cNvSpPr txBox="1"/>
          <p:nvPr/>
        </p:nvSpPr>
        <p:spPr>
          <a:xfrm>
            <a:off x="369353" y="4869637"/>
            <a:ext cx="1785213" cy="170175"/>
          </a:xfrm>
          <a:prstGeom prst="rect">
            <a:avLst/>
          </a:prstGeom>
          <a:noFill/>
        </p:spPr>
        <p:txBody>
          <a:bodyPr wrap="square" rtlCol="0">
            <a:spAutoFit/>
          </a:bodyPr>
          <a:lstStyle/>
          <a:p>
            <a:pPr defTabSz="685800"/>
            <a:r>
              <a:rPr lang="en-US" sz="506">
                <a:solidFill>
                  <a:srgbClr val="005A65"/>
                </a:solidFill>
                <a:latin typeface="Nunito SemiBold" panose="00000700000000000000" pitchFamily="2" charset="0"/>
              </a:rPr>
              <a:t>Confidential – </a:t>
            </a:r>
            <a:r>
              <a:rPr lang="en-US" sz="506">
                <a:solidFill>
                  <a:srgbClr val="005A65"/>
                </a:solidFill>
                <a:latin typeface="Nunito Light" panose="00000400000000000000" pitchFamily="2" charset="0"/>
              </a:rPr>
              <a:t>Not Intended for Distribution</a:t>
            </a:r>
          </a:p>
        </p:txBody>
      </p:sp>
      <p:sp>
        <p:nvSpPr>
          <p:cNvPr id="2" name="Arrow: Chevron 7">
            <a:extLst>
              <a:ext uri="{FF2B5EF4-FFF2-40B4-BE49-F238E27FC236}">
                <a16:creationId xmlns:a16="http://schemas.microsoft.com/office/drawing/2014/main" id="{244AF388-FBD5-F0E2-1C6F-43516BF60E2A}"/>
              </a:ext>
            </a:extLst>
          </p:cNvPr>
          <p:cNvSpPr/>
          <p:nvPr/>
        </p:nvSpPr>
        <p:spPr>
          <a:xfrm>
            <a:off x="2680266" y="1144545"/>
            <a:ext cx="1695450" cy="662315"/>
          </a:xfrm>
          <a:prstGeom prst="chevron">
            <a:avLst/>
          </a:prstGeom>
          <a:solidFill>
            <a:srgbClr val="23AE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a:solidFill>
                  <a:prstClr val="white"/>
                </a:solidFill>
                <a:latin typeface="Nunito" panose="00000500000000000000"/>
              </a:rPr>
              <a:t>MOC 2</a:t>
            </a:r>
            <a:endParaRPr lang="en-US" sz="1000">
              <a:solidFill>
                <a:prstClr val="white"/>
              </a:solidFill>
              <a:latin typeface="Nunito" panose="00000500000000000000"/>
            </a:endParaRPr>
          </a:p>
        </p:txBody>
      </p:sp>
      <p:sp>
        <p:nvSpPr>
          <p:cNvPr id="3" name="Arrow: Chevron 7">
            <a:extLst>
              <a:ext uri="{FF2B5EF4-FFF2-40B4-BE49-F238E27FC236}">
                <a16:creationId xmlns:a16="http://schemas.microsoft.com/office/drawing/2014/main" id="{B1BCD8AD-466E-83E8-118E-1916FC272EC6}"/>
              </a:ext>
            </a:extLst>
          </p:cNvPr>
          <p:cNvSpPr/>
          <p:nvPr/>
        </p:nvSpPr>
        <p:spPr>
          <a:xfrm>
            <a:off x="4673611" y="1125021"/>
            <a:ext cx="1695450" cy="662315"/>
          </a:xfrm>
          <a:prstGeom prst="chevron">
            <a:avLst/>
          </a:prstGeom>
          <a:solidFill>
            <a:srgbClr val="23AE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a:solidFill>
                  <a:prstClr val="white"/>
                </a:solidFill>
                <a:latin typeface="Nunito" panose="00000500000000000000"/>
              </a:rPr>
              <a:t>MOC 3</a:t>
            </a:r>
            <a:endParaRPr lang="en-US" sz="1000">
              <a:solidFill>
                <a:prstClr val="white"/>
              </a:solidFill>
              <a:latin typeface="Nunito" panose="00000500000000000000"/>
            </a:endParaRPr>
          </a:p>
        </p:txBody>
      </p:sp>
      <p:sp>
        <p:nvSpPr>
          <p:cNvPr id="4" name="Arrow: Chevron 7">
            <a:extLst>
              <a:ext uri="{FF2B5EF4-FFF2-40B4-BE49-F238E27FC236}">
                <a16:creationId xmlns:a16="http://schemas.microsoft.com/office/drawing/2014/main" id="{3E122D1E-522C-EF96-1CFA-2678053F6951}"/>
              </a:ext>
            </a:extLst>
          </p:cNvPr>
          <p:cNvSpPr/>
          <p:nvPr/>
        </p:nvSpPr>
        <p:spPr>
          <a:xfrm>
            <a:off x="6717168" y="1123476"/>
            <a:ext cx="1695450" cy="662315"/>
          </a:xfrm>
          <a:prstGeom prst="chevron">
            <a:avLst/>
          </a:prstGeom>
          <a:solidFill>
            <a:srgbClr val="23AE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a:solidFill>
                  <a:prstClr val="white"/>
                </a:solidFill>
                <a:latin typeface="Nunito" panose="00000500000000000000"/>
              </a:rPr>
              <a:t>MOC 4</a:t>
            </a:r>
            <a:endParaRPr lang="en-US" sz="1000">
              <a:solidFill>
                <a:prstClr val="white"/>
              </a:solidFill>
              <a:latin typeface="Nunito" panose="00000500000000000000"/>
            </a:endParaRPr>
          </a:p>
        </p:txBody>
      </p:sp>
    </p:spTree>
    <p:extLst>
      <p:ext uri="{BB962C8B-B14F-4D97-AF65-F5344CB8AC3E}">
        <p14:creationId xmlns:p14="http://schemas.microsoft.com/office/powerpoint/2010/main" val="207476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6E664B-7916-4DCA-8E93-259FADA966E8}"/>
              </a:ext>
            </a:extLst>
          </p:cNvPr>
          <p:cNvSpPr/>
          <p:nvPr/>
        </p:nvSpPr>
        <p:spPr>
          <a:xfrm>
            <a:off x="0" y="0"/>
            <a:ext cx="9144000" cy="5143500"/>
          </a:xfrm>
          <a:prstGeom prst="rect">
            <a:avLst/>
          </a:prstGeom>
          <a:solidFill>
            <a:srgbClr val="005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TextBox 3">
            <a:extLst>
              <a:ext uri="{FF2B5EF4-FFF2-40B4-BE49-F238E27FC236}">
                <a16:creationId xmlns:a16="http://schemas.microsoft.com/office/drawing/2014/main" id="{FBD90267-7F2B-41A8-8040-2D08134CD5E6}"/>
              </a:ext>
            </a:extLst>
          </p:cNvPr>
          <p:cNvSpPr txBox="1"/>
          <p:nvPr/>
        </p:nvSpPr>
        <p:spPr>
          <a:xfrm>
            <a:off x="0" y="2076800"/>
            <a:ext cx="9144000" cy="969496"/>
          </a:xfrm>
          <a:prstGeom prst="rect">
            <a:avLst/>
          </a:prstGeom>
          <a:noFill/>
        </p:spPr>
        <p:txBody>
          <a:bodyPr wrap="square" rtlCol="0">
            <a:spAutoFit/>
          </a:bodyPr>
          <a:lstStyle/>
          <a:p>
            <a:pPr algn="ctr" defTabSz="685800"/>
            <a:r>
              <a:rPr lang="en-US" sz="3000">
                <a:solidFill>
                  <a:prstClr val="white"/>
                </a:solidFill>
                <a:latin typeface="Nunito SemiBold" panose="00000700000000000000" pitchFamily="2" charset="0"/>
              </a:rPr>
              <a:t>Care Coordination</a:t>
            </a:r>
          </a:p>
          <a:p>
            <a:pPr algn="ctr" defTabSz="685800"/>
            <a:endParaRPr lang="en-US" sz="1350">
              <a:solidFill>
                <a:srgbClr val="FFFFFF"/>
              </a:solidFill>
              <a:latin typeface="Nunito Light" pitchFamily="2" charset="77"/>
            </a:endParaRPr>
          </a:p>
          <a:p>
            <a:pPr algn="ctr" defTabSz="685800"/>
            <a:endParaRPr lang="en-US" sz="1350" i="1">
              <a:solidFill>
                <a:srgbClr val="FFFFFF"/>
              </a:solidFill>
              <a:latin typeface="Nunito ExtraLight" pitchFamily="2" charset="77"/>
            </a:endParaRPr>
          </a:p>
        </p:txBody>
      </p:sp>
      <p:cxnSp>
        <p:nvCxnSpPr>
          <p:cNvPr id="9" name="Straight Connector 8">
            <a:extLst>
              <a:ext uri="{FF2B5EF4-FFF2-40B4-BE49-F238E27FC236}">
                <a16:creationId xmlns:a16="http://schemas.microsoft.com/office/drawing/2014/main" id="{6B7DF4C9-CEEC-064E-966A-D33898E07CFA}"/>
              </a:ext>
            </a:extLst>
          </p:cNvPr>
          <p:cNvCxnSpPr/>
          <p:nvPr/>
        </p:nvCxnSpPr>
        <p:spPr>
          <a:xfrm>
            <a:off x="1529256" y="1825647"/>
            <a:ext cx="60539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493CA1-DD10-BB4A-B0FD-D51E8AFDEE47}"/>
              </a:ext>
            </a:extLst>
          </p:cNvPr>
          <p:cNvCxnSpPr/>
          <p:nvPr/>
        </p:nvCxnSpPr>
        <p:spPr>
          <a:xfrm>
            <a:off x="1529256" y="3269374"/>
            <a:ext cx="60539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603060"/>
      </p:ext>
    </p:extLst>
  </p:cSld>
  <p:clrMapOvr>
    <a:masterClrMapping/>
  </p:clrMapOvr>
</p:sld>
</file>

<file path=ppt/theme/theme1.xml><?xml version="1.0" encoding="utf-8"?>
<a:theme xmlns:a="http://schemas.openxmlformats.org/drawingml/2006/main" name="1_Office Theme">
  <a:themeElements>
    <a:clrScheme name="ATRIO">
      <a:dk1>
        <a:srgbClr val="000000"/>
      </a:dk1>
      <a:lt1>
        <a:srgbClr val="FFFFFF"/>
      </a:lt1>
      <a:dk2>
        <a:srgbClr val="373737"/>
      </a:dk2>
      <a:lt2>
        <a:srgbClr val="DDDDDD"/>
      </a:lt2>
      <a:accent1>
        <a:srgbClr val="115E67"/>
      </a:accent1>
      <a:accent2>
        <a:srgbClr val="509E2F"/>
      </a:accent2>
      <a:accent3>
        <a:srgbClr val="D0DF00"/>
      </a:accent3>
      <a:accent4>
        <a:srgbClr val="AF272F"/>
      </a:accent4>
      <a:accent5>
        <a:srgbClr val="F1B434"/>
      </a:accent5>
      <a:accent6>
        <a:srgbClr val="93328E"/>
      </a:accent6>
      <a:hlink>
        <a:srgbClr val="115E67"/>
      </a:hlink>
      <a:folHlink>
        <a:srgbClr val="509E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TRIO-Presentation 2.18.16" id="{079FC1AF-33AB-42EA-9ED4-C84ACACE8FE9}" vid="{A09AD21E-1558-4858-A872-4DF3EA07C8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416873d0-be5f-44fe-a2af-af5e1a2701f9" xsi:nil="true"/>
    <SharedWithUsers xmlns="cbce6c06-8a8e-4222-a789-1012728feea0">
      <UserInfo>
        <DisplayName>Amanda Klunk</DisplayName>
        <AccountId>26</AccountId>
        <AccountType/>
      </UserInfo>
      <UserInfo>
        <DisplayName>Yoleine Luma</DisplayName>
        <AccountId>92</AccountId>
        <AccountType/>
      </UserInfo>
    </SharedWithUsers>
    <lcf76f155ced4ddcb4097134ff3c332f xmlns="416873d0-be5f-44fe-a2af-af5e1a2701f9">
      <Terms xmlns="http://schemas.microsoft.com/office/infopath/2007/PartnerControls"/>
    </lcf76f155ced4ddcb4097134ff3c332f>
    <TaxCatchAll xmlns="cbce6c06-8a8e-4222-a789-1012728feea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C079E19EFE4749A0D6E883F36846BD" ma:contentTypeVersion="15" ma:contentTypeDescription="Create a new document." ma:contentTypeScope="" ma:versionID="81a31d8a3045f31ad59c933a6202247d">
  <xsd:schema xmlns:xsd="http://www.w3.org/2001/XMLSchema" xmlns:xs="http://www.w3.org/2001/XMLSchema" xmlns:p="http://schemas.microsoft.com/office/2006/metadata/properties" xmlns:ns2="416873d0-be5f-44fe-a2af-af5e1a2701f9" xmlns:ns3="cbce6c06-8a8e-4222-a789-1012728feea0" targetNamespace="http://schemas.microsoft.com/office/2006/metadata/properties" ma:root="true" ma:fieldsID="f01bc57125a8e0d345f58c0dc6a19f21" ns2:_="" ns3:_="">
    <xsd:import namespace="416873d0-be5f-44fe-a2af-af5e1a2701f9"/>
    <xsd:import namespace="cbce6c06-8a8e-4222-a789-1012728fee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Note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6873d0-be5f-44fe-a2af-af5e1a2701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s" ma:index="12" nillable="true" ma:displayName="Notes" ma:format="Dropdown" ma:internalName="Notes">
      <xsd:simpleType>
        <xsd:restriction base="dms:Text">
          <xsd:maxLength value="255"/>
        </xsd:restrictio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7c4f2d8-8f4f-4fb9-bc7c-014675c29df5"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ce6c06-8a8e-4222-a789-1012728fee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8acc9aa-32f9-44f5-b3b4-941b7e5760a0}" ma:internalName="TaxCatchAll" ma:showField="CatchAllData" ma:web="cbce6c06-8a8e-4222-a789-1012728fee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FF5B44-2C47-4521-B982-2A93DF5011A1}">
  <ds:schemaRefs>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schemas.microsoft.com/office/infopath/2007/PartnerControls"/>
    <ds:schemaRef ds:uri="cbce6c06-8a8e-4222-a789-1012728feea0"/>
    <ds:schemaRef ds:uri="http://www.w3.org/XML/1998/namespace"/>
    <ds:schemaRef ds:uri="http://purl.org/dc/elements/1.1/"/>
    <ds:schemaRef ds:uri="416873d0-be5f-44fe-a2af-af5e1a2701f9"/>
    <ds:schemaRef ds:uri="http://purl.org/dc/dcmitype/"/>
  </ds:schemaRefs>
</ds:datastoreItem>
</file>

<file path=customXml/itemProps2.xml><?xml version="1.0" encoding="utf-8"?>
<ds:datastoreItem xmlns:ds="http://schemas.openxmlformats.org/officeDocument/2006/customXml" ds:itemID="{CA881122-519B-4250-A59C-182CACE76512}">
  <ds:schemaRefs>
    <ds:schemaRef ds:uri="http://schemas.microsoft.com/sharepoint/v3/contenttype/forms"/>
  </ds:schemaRefs>
</ds:datastoreItem>
</file>

<file path=customXml/itemProps3.xml><?xml version="1.0" encoding="utf-8"?>
<ds:datastoreItem xmlns:ds="http://schemas.openxmlformats.org/officeDocument/2006/customXml" ds:itemID="{53436434-CA99-43B6-906A-43452EBFE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6873d0-be5f-44fe-a2af-af5e1a2701f9"/>
    <ds:schemaRef ds:uri="cbce6c06-8a8e-4222-a789-1012728fee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1320</Words>
  <Application>Microsoft Office PowerPoint</Application>
  <PresentationFormat>On-screen Show (16:9)</PresentationFormat>
  <Paragraphs>104</Paragraphs>
  <Slides>15</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15</vt:i4>
      </vt:variant>
    </vt:vector>
  </HeadingPairs>
  <TitlesOfParts>
    <vt:vector size="30" baseType="lpstr">
      <vt:lpstr>Arial</vt:lpstr>
      <vt:lpstr>Calibri</vt:lpstr>
      <vt:lpstr>Gill Sans</vt:lpstr>
      <vt:lpstr>Helvetica Light</vt:lpstr>
      <vt:lpstr>Nunito</vt:lpstr>
      <vt:lpstr>Nunito ExtraLight</vt:lpstr>
      <vt:lpstr>Nunito Light</vt:lpstr>
      <vt:lpstr>Nunito SemiBold</vt:lpstr>
      <vt:lpstr>Open Sans</vt:lpstr>
      <vt:lpstr>Open Sans Light</vt:lpstr>
      <vt:lpstr>Open Sans Semibold</vt:lpstr>
      <vt:lpstr>System Font Regular</vt:lpstr>
      <vt:lpstr>Trajan Pro 3</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Twospace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Kent Bell</dc:creator>
  <cp:lastModifiedBy>Amanda Klunk</cp:lastModifiedBy>
  <cp:revision>29</cp:revision>
  <dcterms:created xsi:type="dcterms:W3CDTF">2016-02-17T05:59:36Z</dcterms:created>
  <dcterms:modified xsi:type="dcterms:W3CDTF">2025-09-24T15:50:00Z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0x01010037C079E19EFE4749A0D6E883F36846BD</vt:lpwstr>
  </property>
</Properties>
</file>