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5" r:id="rId4"/>
  </p:sldMasterIdLst>
  <p:notesMasterIdLst>
    <p:notesMasterId r:id="rId22"/>
  </p:notesMasterIdLst>
  <p:handoutMasterIdLst>
    <p:handoutMasterId r:id="rId23"/>
  </p:handoutMasterIdLst>
  <p:sldIdLst>
    <p:sldId id="5067" r:id="rId5"/>
    <p:sldId id="5089" r:id="rId6"/>
    <p:sldId id="5086" r:id="rId7"/>
    <p:sldId id="5087" r:id="rId8"/>
    <p:sldId id="5090" r:id="rId9"/>
    <p:sldId id="5091" r:id="rId10"/>
    <p:sldId id="4431" r:id="rId11"/>
    <p:sldId id="4999" r:id="rId12"/>
    <p:sldId id="5073" r:id="rId13"/>
    <p:sldId id="5079" r:id="rId14"/>
    <p:sldId id="5078" r:id="rId15"/>
    <p:sldId id="5080" r:id="rId16"/>
    <p:sldId id="5063" r:id="rId17"/>
    <p:sldId id="5092" r:id="rId18"/>
    <p:sldId id="5093" r:id="rId19"/>
    <p:sldId id="5095" r:id="rId20"/>
    <p:sldId id="5088" r:id="rId21"/>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ina Bailey" initials="TB" lastIdx="2" clrIdx="0">
    <p:extLst>
      <p:ext uri="{19B8F6BF-5375-455C-9EA6-DF929625EA0E}">
        <p15:presenceInfo xmlns:p15="http://schemas.microsoft.com/office/powerpoint/2012/main" userId="S::tina.bailey@atriohp.com::4b92ef85-b92c-49ff-b3bb-fe23ab4631a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202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2E9E8D5-05FD-4341-B147-8F7AE46B2CD1}" v="1" dt="2026-09-24T20:59:45.6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38" d="100"/>
          <a:sy n="138" d="100"/>
        </p:scale>
        <p:origin x="834" y="120"/>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98FCB0A-6814-1949-B27F-DD9C85151764}" type="datetimeFigureOut">
              <a:rPr lang="en-US" smtClean="0"/>
              <a:t>9/22/2026</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F66562B-BA8D-564A-AC31-32152DE09136}" type="slidenum">
              <a:rPr lang="en-US" smtClean="0"/>
              <a:t>‹#›</a:t>
            </a:fld>
            <a:endParaRPr lang="en-US"/>
          </a:p>
        </p:txBody>
      </p:sp>
    </p:spTree>
    <p:extLst>
      <p:ext uri="{BB962C8B-B14F-4D97-AF65-F5344CB8AC3E}">
        <p14:creationId xmlns:p14="http://schemas.microsoft.com/office/powerpoint/2010/main" val="2080388708"/>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3031BCE-4411-4C4E-8981-9211C3DA57BC}" type="datetimeFigureOut">
              <a:rPr lang="en-US" smtClean="0"/>
              <a:t>9/22/2026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C4B5413-E55B-AA49-AC33-BE70E5AB3779}" type="slidenum">
              <a:rPr lang="en-US" smtClean="0"/>
              <a:t>‹#›</a:t>
            </a:fld>
            <a:endParaRPr lang="en-US"/>
          </a:p>
        </p:txBody>
      </p:sp>
    </p:spTree>
    <p:extLst>
      <p:ext uri="{BB962C8B-B14F-4D97-AF65-F5344CB8AC3E}">
        <p14:creationId xmlns:p14="http://schemas.microsoft.com/office/powerpoint/2010/main" val="3534847563"/>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mailto:Compliance@atriohp.com" TargetMode="External"/><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1">
    <p:spTree>
      <p:nvGrpSpPr>
        <p:cNvPr id="1" name=""/>
        <p:cNvGrpSpPr/>
        <p:nvPr/>
      </p:nvGrpSpPr>
      <p:grpSpPr>
        <a:xfrm>
          <a:off x="0" y="0"/>
          <a:ext cx="0" cy="0"/>
          <a:chOff x="0" y="0"/>
          <a:chExt cx="0" cy="0"/>
        </a:xfrm>
      </p:grpSpPr>
      <p:pic>
        <p:nvPicPr>
          <p:cNvPr id="7" name="Picture Placeholder 11" descr="A picture containing sky, outdoor, scene, way&#10;&#10;Description automatically generated">
            <a:extLst>
              <a:ext uri="{FF2B5EF4-FFF2-40B4-BE49-F238E27FC236}">
                <a16:creationId xmlns:a16="http://schemas.microsoft.com/office/drawing/2014/main" id="{452C9752-0926-8241-81B4-02711281D64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8" y="0"/>
            <a:ext cx="9143983" cy="5143500"/>
          </a:xfrm>
          <a:prstGeom prst="rect">
            <a:avLst/>
          </a:prstGeom>
        </p:spPr>
      </p:pic>
      <p:sp>
        <p:nvSpPr>
          <p:cNvPr id="10" name="TextBox 9">
            <a:extLst>
              <a:ext uri="{FF2B5EF4-FFF2-40B4-BE49-F238E27FC236}">
                <a16:creationId xmlns:a16="http://schemas.microsoft.com/office/drawing/2014/main" id="{6890BFAA-9D06-D44E-9611-42F73053C9E9}"/>
              </a:ext>
            </a:extLst>
          </p:cNvPr>
          <p:cNvSpPr txBox="1"/>
          <p:nvPr userDrawn="1"/>
        </p:nvSpPr>
        <p:spPr>
          <a:xfrm>
            <a:off x="7255112" y="4770212"/>
            <a:ext cx="2380284" cy="196208"/>
          </a:xfrm>
          <a:prstGeom prst="rect">
            <a:avLst/>
          </a:prstGeom>
          <a:noFill/>
        </p:spPr>
        <p:txBody>
          <a:bodyPr wrap="square" rtlCol="0">
            <a:spAutoFit/>
          </a:bodyPr>
          <a:lstStyle/>
          <a:p>
            <a:pPr defTabSz="685800"/>
            <a:r>
              <a:rPr lang="en-US" sz="675">
                <a:solidFill>
                  <a:srgbClr val="FFFFFF"/>
                </a:solidFill>
                <a:latin typeface="Nunito SemiBold" panose="00000700000000000000" pitchFamily="2" charset="0"/>
              </a:rPr>
              <a:t>Confidential – </a:t>
            </a:r>
            <a:r>
              <a:rPr lang="en-US" sz="675">
                <a:solidFill>
                  <a:srgbClr val="FFFFFF"/>
                </a:solidFill>
                <a:latin typeface="Nunito Light" panose="00000400000000000000" pitchFamily="2" charset="0"/>
              </a:rPr>
              <a:t>Not Intended for Distribution</a:t>
            </a:r>
          </a:p>
        </p:txBody>
      </p:sp>
      <p:sp>
        <p:nvSpPr>
          <p:cNvPr id="15" name="Text Placeholder 14">
            <a:extLst>
              <a:ext uri="{FF2B5EF4-FFF2-40B4-BE49-F238E27FC236}">
                <a16:creationId xmlns:a16="http://schemas.microsoft.com/office/drawing/2014/main" id="{C717884B-F6E8-D14D-8589-C6179DAAB89C}"/>
              </a:ext>
            </a:extLst>
          </p:cNvPr>
          <p:cNvSpPr>
            <a:spLocks noGrp="1"/>
          </p:cNvSpPr>
          <p:nvPr>
            <p:ph type="body" sz="quarter" idx="10" hasCustomPrompt="1"/>
          </p:nvPr>
        </p:nvSpPr>
        <p:spPr>
          <a:xfrm>
            <a:off x="3429000" y="4391410"/>
            <a:ext cx="1905000" cy="371475"/>
          </a:xfrm>
          <a:prstGeom prst="rect">
            <a:avLst/>
          </a:prstGeom>
        </p:spPr>
        <p:txBody>
          <a:bodyPr lIns="0" tIns="0" rIns="0" bIns="0"/>
          <a:lstStyle>
            <a:lvl1pPr marL="0" indent="0" algn="l">
              <a:buNone/>
              <a:defRPr sz="1400" b="0" i="0">
                <a:solidFill>
                  <a:schemeClr val="bg1"/>
                </a:solidFill>
                <a:latin typeface="Nunito" pitchFamily="2" charset="77"/>
                <a:ea typeface="Open Sans" panose="020B0606030504020204" pitchFamily="34" charset="0"/>
                <a:cs typeface="Open Sans" panose="020B0606030504020204" pitchFamily="34" charset="0"/>
              </a:defRPr>
            </a:lvl1pPr>
          </a:lstStyle>
          <a:p>
            <a:pPr lvl="0"/>
            <a:r>
              <a:rPr lang="en-US"/>
              <a:t>Month 24, 2022</a:t>
            </a:r>
          </a:p>
        </p:txBody>
      </p:sp>
      <p:sp>
        <p:nvSpPr>
          <p:cNvPr id="16" name="Text Placeholder 14">
            <a:extLst>
              <a:ext uri="{FF2B5EF4-FFF2-40B4-BE49-F238E27FC236}">
                <a16:creationId xmlns:a16="http://schemas.microsoft.com/office/drawing/2014/main" id="{5CC85623-249B-0F40-B1D7-648672D6C17B}"/>
              </a:ext>
            </a:extLst>
          </p:cNvPr>
          <p:cNvSpPr>
            <a:spLocks noGrp="1"/>
          </p:cNvSpPr>
          <p:nvPr>
            <p:ph type="body" sz="quarter" idx="11" hasCustomPrompt="1"/>
          </p:nvPr>
        </p:nvSpPr>
        <p:spPr>
          <a:xfrm>
            <a:off x="3423138" y="1200150"/>
            <a:ext cx="5111262" cy="2438400"/>
          </a:xfrm>
          <a:prstGeom prst="rect">
            <a:avLst/>
          </a:prstGeom>
        </p:spPr>
        <p:txBody>
          <a:bodyPr lIns="0" tIns="0" rIns="0" bIns="0"/>
          <a:lstStyle>
            <a:lvl1pPr marL="0" indent="0">
              <a:lnSpc>
                <a:spcPct val="100000"/>
              </a:lnSpc>
              <a:buNone/>
              <a:defRPr sz="8000" b="1" i="0">
                <a:solidFill>
                  <a:schemeClr val="bg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a:t>
            </a:r>
            <a:br>
              <a:rPr lang="en-US"/>
            </a:br>
            <a:r>
              <a:rPr lang="en-US"/>
              <a:t>Headline</a:t>
            </a:r>
          </a:p>
        </p:txBody>
      </p:sp>
      <p:pic>
        <p:nvPicPr>
          <p:cNvPr id="8" name="Picture 7" descr="A picture containing text, sign&#10;&#10;Description automatically generated">
            <a:extLst>
              <a:ext uri="{FF2B5EF4-FFF2-40B4-BE49-F238E27FC236}">
                <a16:creationId xmlns:a16="http://schemas.microsoft.com/office/drawing/2014/main" id="{9F1F1226-ABA2-F84C-85BB-19E4988ED5FB}"/>
              </a:ext>
            </a:extLst>
          </p:cNvPr>
          <p:cNvPicPr>
            <a:picLocks noChangeAspect="1"/>
          </p:cNvPicPr>
          <p:nvPr userDrawn="1"/>
        </p:nvPicPr>
        <p:blipFill>
          <a:blip r:embed="rId3"/>
          <a:stretch>
            <a:fillRect/>
          </a:stretch>
        </p:blipFill>
        <p:spPr>
          <a:xfrm>
            <a:off x="708732" y="1840126"/>
            <a:ext cx="1991382" cy="1158448"/>
          </a:xfrm>
          <a:prstGeom prst="rect">
            <a:avLst/>
          </a:prstGeom>
        </p:spPr>
      </p:pic>
    </p:spTree>
    <p:extLst>
      <p:ext uri="{BB962C8B-B14F-4D97-AF65-F5344CB8AC3E}">
        <p14:creationId xmlns:p14="http://schemas.microsoft.com/office/powerpoint/2010/main" val="846963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2">
    <p:spTree>
      <p:nvGrpSpPr>
        <p:cNvPr id="1" name=""/>
        <p:cNvGrpSpPr/>
        <p:nvPr/>
      </p:nvGrpSpPr>
      <p:grpSpPr>
        <a:xfrm>
          <a:off x="0" y="0"/>
          <a:ext cx="0" cy="0"/>
          <a:chOff x="0" y="0"/>
          <a:chExt cx="0" cy="0"/>
        </a:xfrm>
      </p:grpSpPr>
      <p:pic>
        <p:nvPicPr>
          <p:cNvPr id="3" name="Picture 2" descr="A picture containing outdoor, sky, nature, water&#10;&#10;Description automatically generated">
            <a:extLst>
              <a:ext uri="{FF2B5EF4-FFF2-40B4-BE49-F238E27FC236}">
                <a16:creationId xmlns:a16="http://schemas.microsoft.com/office/drawing/2014/main" id="{918CC741-0E23-2C47-97BA-094E4E944BA4}"/>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5" name="TextBox 4">
            <a:extLst>
              <a:ext uri="{FF2B5EF4-FFF2-40B4-BE49-F238E27FC236}">
                <a16:creationId xmlns:a16="http://schemas.microsoft.com/office/drawing/2014/main" id="{C8963261-D65B-B441-854B-F932E13661A9}"/>
              </a:ext>
            </a:extLst>
          </p:cNvPr>
          <p:cNvSpPr txBox="1"/>
          <p:nvPr userDrawn="1"/>
        </p:nvSpPr>
        <p:spPr>
          <a:xfrm>
            <a:off x="6989990" y="4754133"/>
            <a:ext cx="2380284" cy="196208"/>
          </a:xfrm>
          <a:prstGeom prst="rect">
            <a:avLst/>
          </a:prstGeom>
          <a:noFill/>
        </p:spPr>
        <p:txBody>
          <a:bodyPr wrap="square" rtlCol="0">
            <a:spAutoFit/>
          </a:bodyPr>
          <a:lstStyle/>
          <a:p>
            <a:pPr defTabSz="685800"/>
            <a:r>
              <a:rPr lang="en-US" sz="675">
                <a:solidFill>
                  <a:srgbClr val="FFFFFF"/>
                </a:solidFill>
                <a:latin typeface="Nunito SemiBold" panose="00000700000000000000" pitchFamily="2" charset="0"/>
              </a:rPr>
              <a:t>Confidential – </a:t>
            </a:r>
            <a:r>
              <a:rPr lang="en-US" sz="675">
                <a:solidFill>
                  <a:srgbClr val="FFFFFF"/>
                </a:solidFill>
                <a:latin typeface="Nunito Light" panose="00000400000000000000" pitchFamily="2" charset="0"/>
              </a:rPr>
              <a:t>Not Intended for Distribution</a:t>
            </a:r>
          </a:p>
        </p:txBody>
      </p:sp>
      <p:sp>
        <p:nvSpPr>
          <p:cNvPr id="8" name="Text Placeholder 14">
            <a:extLst>
              <a:ext uri="{FF2B5EF4-FFF2-40B4-BE49-F238E27FC236}">
                <a16:creationId xmlns:a16="http://schemas.microsoft.com/office/drawing/2014/main" id="{8F2FE2F3-1D2C-0C4A-A3E9-F48B97859E5D}"/>
              </a:ext>
            </a:extLst>
          </p:cNvPr>
          <p:cNvSpPr>
            <a:spLocks noGrp="1"/>
          </p:cNvSpPr>
          <p:nvPr>
            <p:ph type="body" sz="quarter" idx="10" hasCustomPrompt="1"/>
          </p:nvPr>
        </p:nvSpPr>
        <p:spPr>
          <a:xfrm>
            <a:off x="457200" y="4728612"/>
            <a:ext cx="1905000" cy="371475"/>
          </a:xfrm>
          <a:prstGeom prst="rect">
            <a:avLst/>
          </a:prstGeom>
        </p:spPr>
        <p:txBody>
          <a:bodyPr lIns="0" tIns="0" rIns="0" bIns="0"/>
          <a:lstStyle>
            <a:lvl1pPr marL="0" indent="0" algn="l">
              <a:buNone/>
              <a:defRPr sz="1400" b="0" i="0">
                <a:solidFill>
                  <a:schemeClr val="bg1"/>
                </a:solidFill>
                <a:latin typeface="Nunito" pitchFamily="2" charset="77"/>
                <a:ea typeface="Open Sans" panose="020B0606030504020204" pitchFamily="34" charset="0"/>
                <a:cs typeface="Open Sans" panose="020B0606030504020204" pitchFamily="34" charset="0"/>
              </a:defRPr>
            </a:lvl1pPr>
          </a:lstStyle>
          <a:p>
            <a:pPr lvl="0"/>
            <a:r>
              <a:rPr lang="en-US"/>
              <a:t>Month 24, 2022</a:t>
            </a:r>
          </a:p>
        </p:txBody>
      </p:sp>
      <p:sp>
        <p:nvSpPr>
          <p:cNvPr id="9" name="Text Placeholder 14">
            <a:extLst>
              <a:ext uri="{FF2B5EF4-FFF2-40B4-BE49-F238E27FC236}">
                <a16:creationId xmlns:a16="http://schemas.microsoft.com/office/drawing/2014/main" id="{E3BD06E7-486F-CF4D-96DA-C4F9F1284905}"/>
              </a:ext>
            </a:extLst>
          </p:cNvPr>
          <p:cNvSpPr>
            <a:spLocks noGrp="1"/>
          </p:cNvSpPr>
          <p:nvPr>
            <p:ph type="body" sz="quarter" idx="11" hasCustomPrompt="1"/>
          </p:nvPr>
        </p:nvSpPr>
        <p:spPr>
          <a:xfrm>
            <a:off x="0" y="2533163"/>
            <a:ext cx="9144000" cy="381000"/>
          </a:xfrm>
          <a:prstGeom prst="rect">
            <a:avLst/>
          </a:prstGeom>
        </p:spPr>
        <p:txBody>
          <a:bodyPr lIns="0" tIns="0" rIns="0" bIns="0"/>
          <a:lstStyle>
            <a:lvl1pPr marL="0" indent="0" algn="ctr">
              <a:lnSpc>
                <a:spcPct val="100000"/>
              </a:lnSpc>
              <a:buNone/>
              <a:defRPr sz="1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TITLE HERE</a:t>
            </a:r>
          </a:p>
        </p:txBody>
      </p:sp>
      <p:pic>
        <p:nvPicPr>
          <p:cNvPr id="7" name="Picture 6" descr="A picture containing text, sign&#10;&#10;Description automatically generated">
            <a:extLst>
              <a:ext uri="{FF2B5EF4-FFF2-40B4-BE49-F238E27FC236}">
                <a16:creationId xmlns:a16="http://schemas.microsoft.com/office/drawing/2014/main" id="{B2FE70B3-F578-1341-8904-8C2308F30BE3}"/>
              </a:ext>
            </a:extLst>
          </p:cNvPr>
          <p:cNvPicPr>
            <a:picLocks noChangeAspect="1"/>
          </p:cNvPicPr>
          <p:nvPr userDrawn="1"/>
        </p:nvPicPr>
        <p:blipFill>
          <a:blip r:embed="rId3"/>
          <a:stretch>
            <a:fillRect/>
          </a:stretch>
        </p:blipFill>
        <p:spPr>
          <a:xfrm>
            <a:off x="3733800" y="1276350"/>
            <a:ext cx="1804766" cy="1049888"/>
          </a:xfrm>
          <a:prstGeom prst="rect">
            <a:avLst/>
          </a:prstGeom>
        </p:spPr>
      </p:pic>
    </p:spTree>
    <p:extLst>
      <p:ext uri="{BB962C8B-B14F-4D97-AF65-F5344CB8AC3E}">
        <p14:creationId xmlns:p14="http://schemas.microsoft.com/office/powerpoint/2010/main" val="5274701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2">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8963261-D65B-B441-854B-F932E13661A9}"/>
              </a:ext>
            </a:extLst>
          </p:cNvPr>
          <p:cNvSpPr txBox="1"/>
          <p:nvPr userDrawn="1"/>
        </p:nvSpPr>
        <p:spPr>
          <a:xfrm>
            <a:off x="6989990" y="4754133"/>
            <a:ext cx="2380284" cy="196208"/>
          </a:xfrm>
          <a:prstGeom prst="rect">
            <a:avLst/>
          </a:prstGeom>
          <a:noFill/>
        </p:spPr>
        <p:txBody>
          <a:bodyPr wrap="square" rtlCol="0">
            <a:spAutoFit/>
          </a:bodyPr>
          <a:lstStyle/>
          <a:p>
            <a:pPr defTabSz="685800"/>
            <a:r>
              <a:rPr lang="en-US" sz="675">
                <a:solidFill>
                  <a:srgbClr val="FFFFFF"/>
                </a:solidFill>
                <a:latin typeface="Nunito SemiBold" panose="00000700000000000000" pitchFamily="2" charset="0"/>
              </a:rPr>
              <a:t>Confidential – </a:t>
            </a:r>
            <a:r>
              <a:rPr lang="en-US" sz="675">
                <a:solidFill>
                  <a:srgbClr val="FFFFFF"/>
                </a:solidFill>
                <a:latin typeface="Nunito Light" panose="00000400000000000000" pitchFamily="2" charset="0"/>
              </a:rPr>
              <a:t>Not Intended for Distribution</a:t>
            </a:r>
          </a:p>
        </p:txBody>
      </p:sp>
      <p:sp>
        <p:nvSpPr>
          <p:cNvPr id="8" name="Text Placeholder 14">
            <a:extLst>
              <a:ext uri="{FF2B5EF4-FFF2-40B4-BE49-F238E27FC236}">
                <a16:creationId xmlns:a16="http://schemas.microsoft.com/office/drawing/2014/main" id="{8F2FE2F3-1D2C-0C4A-A3E9-F48B97859E5D}"/>
              </a:ext>
            </a:extLst>
          </p:cNvPr>
          <p:cNvSpPr>
            <a:spLocks noGrp="1"/>
          </p:cNvSpPr>
          <p:nvPr>
            <p:ph type="body" sz="quarter" idx="10" hasCustomPrompt="1"/>
          </p:nvPr>
        </p:nvSpPr>
        <p:spPr>
          <a:xfrm>
            <a:off x="457200" y="4728612"/>
            <a:ext cx="1905000" cy="371475"/>
          </a:xfrm>
          <a:prstGeom prst="rect">
            <a:avLst/>
          </a:prstGeom>
        </p:spPr>
        <p:txBody>
          <a:bodyPr lIns="0" tIns="0" rIns="0" bIns="0"/>
          <a:lstStyle>
            <a:lvl1pPr marL="0" indent="0" algn="l">
              <a:buNone/>
              <a:defRPr sz="1200" b="0" i="0">
                <a:solidFill>
                  <a:schemeClr val="accent1"/>
                </a:solidFill>
                <a:latin typeface="Nunito" pitchFamily="2" charset="77"/>
                <a:ea typeface="Open Sans" panose="020B0606030504020204" pitchFamily="34" charset="0"/>
                <a:cs typeface="Open Sans" panose="020B0606030504020204" pitchFamily="34" charset="0"/>
              </a:defRPr>
            </a:lvl1pPr>
          </a:lstStyle>
          <a:p>
            <a:pPr lvl="0"/>
            <a:r>
              <a:rPr lang="en-US"/>
              <a:t>Month 24, 2022</a:t>
            </a:r>
          </a:p>
        </p:txBody>
      </p:sp>
      <p:sp>
        <p:nvSpPr>
          <p:cNvPr id="9" name="Text Placeholder 14">
            <a:extLst>
              <a:ext uri="{FF2B5EF4-FFF2-40B4-BE49-F238E27FC236}">
                <a16:creationId xmlns:a16="http://schemas.microsoft.com/office/drawing/2014/main" id="{E3BD06E7-486F-CF4D-96DA-C4F9F1284905}"/>
              </a:ext>
            </a:extLst>
          </p:cNvPr>
          <p:cNvSpPr>
            <a:spLocks noGrp="1"/>
          </p:cNvSpPr>
          <p:nvPr>
            <p:ph type="body" sz="quarter" idx="11" hasCustomPrompt="1"/>
          </p:nvPr>
        </p:nvSpPr>
        <p:spPr>
          <a:xfrm>
            <a:off x="-37454" y="3181350"/>
            <a:ext cx="9144000" cy="381000"/>
          </a:xfrm>
          <a:prstGeom prst="rect">
            <a:avLst/>
          </a:prstGeom>
        </p:spPr>
        <p:txBody>
          <a:bodyPr lIns="0" tIns="0" rIns="0" bIns="0"/>
          <a:lstStyle>
            <a:lvl1pPr marL="0" indent="0" algn="ctr">
              <a:lnSpc>
                <a:spcPct val="100000"/>
              </a:lnSpc>
              <a:buNone/>
              <a:defRPr sz="1800" b="1" i="0">
                <a:solidFill>
                  <a:schemeClr val="accent1"/>
                </a:solidFill>
                <a:latin typeface="Open Sans" panose="020B0606030504020204" pitchFamily="34" charset="0"/>
                <a:ea typeface="Open Sans" panose="020B0606030504020204" pitchFamily="34" charset="0"/>
                <a:cs typeface="Open Sans" panose="020B0606030504020204" pitchFamily="34" charset="0"/>
              </a:defRPr>
            </a:lvl1pPr>
          </a:lstStyle>
          <a:p>
            <a:pPr lvl="0"/>
            <a:r>
              <a:rPr lang="en-US"/>
              <a:t>EDIT TITLE HERE</a:t>
            </a:r>
          </a:p>
        </p:txBody>
      </p:sp>
      <p:pic>
        <p:nvPicPr>
          <p:cNvPr id="4" name="Picture 3" descr="A picture containing text, sign&#10;&#10;Description automatically generated">
            <a:extLst>
              <a:ext uri="{FF2B5EF4-FFF2-40B4-BE49-F238E27FC236}">
                <a16:creationId xmlns:a16="http://schemas.microsoft.com/office/drawing/2014/main" id="{2A683493-C4ED-F947-8093-24A38F1D32E5}"/>
              </a:ext>
            </a:extLst>
          </p:cNvPr>
          <p:cNvPicPr>
            <a:picLocks noChangeAspect="1"/>
          </p:cNvPicPr>
          <p:nvPr userDrawn="1"/>
        </p:nvPicPr>
        <p:blipFill>
          <a:blip r:embed="rId2"/>
          <a:stretch>
            <a:fillRect/>
          </a:stretch>
        </p:blipFill>
        <p:spPr>
          <a:xfrm>
            <a:off x="3251200" y="1246738"/>
            <a:ext cx="2641600" cy="1536700"/>
          </a:xfrm>
          <a:prstGeom prst="rect">
            <a:avLst/>
          </a:prstGeom>
        </p:spPr>
      </p:pic>
    </p:spTree>
    <p:extLst>
      <p:ext uri="{BB962C8B-B14F-4D97-AF65-F5344CB8AC3E}">
        <p14:creationId xmlns:p14="http://schemas.microsoft.com/office/powerpoint/2010/main" val="25832370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Large Photo">
    <p:spTree>
      <p:nvGrpSpPr>
        <p:cNvPr id="1" name=""/>
        <p:cNvGrpSpPr/>
        <p:nvPr/>
      </p:nvGrpSpPr>
      <p:grpSpPr>
        <a:xfrm>
          <a:off x="0" y="0"/>
          <a:ext cx="0" cy="0"/>
          <a:chOff x="0" y="0"/>
          <a:chExt cx="0" cy="0"/>
        </a:xfrm>
      </p:grpSpPr>
      <p:sp>
        <p:nvSpPr>
          <p:cNvPr id="8" name="Picture Placeholder 13">
            <a:extLst>
              <a:ext uri="{FF2B5EF4-FFF2-40B4-BE49-F238E27FC236}">
                <a16:creationId xmlns:a16="http://schemas.microsoft.com/office/drawing/2014/main" id="{E31007CC-28A0-9642-ADB6-444030B46AE8}"/>
              </a:ext>
            </a:extLst>
          </p:cNvPr>
          <p:cNvSpPr>
            <a:spLocks noGrp="1"/>
          </p:cNvSpPr>
          <p:nvPr>
            <p:ph type="pic" sz="quarter" idx="12" hasCustomPrompt="1"/>
          </p:nvPr>
        </p:nvSpPr>
        <p:spPr>
          <a:xfrm>
            <a:off x="0" y="0"/>
            <a:ext cx="9144000" cy="5143500"/>
          </a:xfrm>
          <a:custGeom>
            <a:avLst/>
            <a:gdLst>
              <a:gd name="connsiteX0" fmla="*/ 0 w 3253289"/>
              <a:gd name="connsiteY0" fmla="*/ 0 h 3762955"/>
              <a:gd name="connsiteX1" fmla="*/ 3253289 w 3253289"/>
              <a:gd name="connsiteY1" fmla="*/ 0 h 3762955"/>
              <a:gd name="connsiteX2" fmla="*/ 3253289 w 3253289"/>
              <a:gd name="connsiteY2" fmla="*/ 3762955 h 3762955"/>
              <a:gd name="connsiteX3" fmla="*/ 0 w 3253289"/>
              <a:gd name="connsiteY3" fmla="*/ 3762955 h 3762955"/>
            </a:gdLst>
            <a:ahLst/>
            <a:cxnLst>
              <a:cxn ang="0">
                <a:pos x="connsiteX0" y="connsiteY0"/>
              </a:cxn>
              <a:cxn ang="0">
                <a:pos x="connsiteX1" y="connsiteY1"/>
              </a:cxn>
              <a:cxn ang="0">
                <a:pos x="connsiteX2" y="connsiteY2"/>
              </a:cxn>
              <a:cxn ang="0">
                <a:pos x="connsiteX3" y="connsiteY3"/>
              </a:cxn>
            </a:cxnLst>
            <a:rect l="l" t="t" r="r" b="b"/>
            <a:pathLst>
              <a:path w="3253289" h="3762955">
                <a:moveTo>
                  <a:pt x="0" y="0"/>
                </a:moveTo>
                <a:lnTo>
                  <a:pt x="3253289" y="0"/>
                </a:lnTo>
                <a:lnTo>
                  <a:pt x="3253289" y="3762955"/>
                </a:lnTo>
                <a:lnTo>
                  <a:pt x="0" y="3762955"/>
                </a:lnTo>
                <a:close/>
              </a:path>
            </a:pathLst>
          </a:custGeom>
          <a:solidFill>
            <a:schemeClr val="bg2">
              <a:lumMod val="75000"/>
            </a:schemeClr>
          </a:solidFill>
        </p:spPr>
        <p:txBody>
          <a:bodyPr wrap="square">
            <a:noAutofit/>
          </a:bodyPr>
          <a:lstStyle>
            <a:lvl1pPr marL="0" indent="0" algn="ctr">
              <a:buNone/>
              <a:defRPr sz="900" baseline="0"/>
            </a:lvl1pPr>
          </a:lstStyle>
          <a:p>
            <a:r>
              <a:rPr lang="en-US"/>
              <a:t>Add your image here [Drag and Drop]</a:t>
            </a:r>
          </a:p>
        </p:txBody>
      </p:sp>
      <p:pic>
        <p:nvPicPr>
          <p:cNvPr id="2" name="Picture 1">
            <a:extLst>
              <a:ext uri="{FF2B5EF4-FFF2-40B4-BE49-F238E27FC236}">
                <a16:creationId xmlns:a16="http://schemas.microsoft.com/office/drawing/2014/main" id="{B13D1D75-51BB-C444-964D-D6514A438A08}"/>
              </a:ext>
            </a:extLst>
          </p:cNvPr>
          <p:cNvPicPr>
            <a:picLocks noChangeAspect="1"/>
          </p:cNvPicPr>
          <p:nvPr userDrawn="1"/>
        </p:nvPicPr>
        <p:blipFill>
          <a:blip r:embed="rId2"/>
          <a:stretch>
            <a:fillRect/>
          </a:stretch>
        </p:blipFill>
        <p:spPr>
          <a:xfrm>
            <a:off x="400050" y="222250"/>
            <a:ext cx="8343900" cy="4699000"/>
          </a:xfrm>
          <a:prstGeom prst="rect">
            <a:avLst/>
          </a:prstGeom>
        </p:spPr>
      </p:pic>
    </p:spTree>
    <p:extLst>
      <p:ext uri="{BB962C8B-B14F-4D97-AF65-F5344CB8AC3E}">
        <p14:creationId xmlns:p14="http://schemas.microsoft.com/office/powerpoint/2010/main" val="15035787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42876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Logo Only">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4CB453-0E45-A347-BF48-E3D187EAA3B6}"/>
              </a:ext>
            </a:extLst>
          </p:cNvPr>
          <p:cNvSpPr txBox="1"/>
          <p:nvPr userDrawn="1"/>
        </p:nvSpPr>
        <p:spPr>
          <a:xfrm>
            <a:off x="341641" y="4879252"/>
            <a:ext cx="2380284" cy="196208"/>
          </a:xfrm>
          <a:prstGeom prst="rect">
            <a:avLst/>
          </a:prstGeom>
          <a:noFill/>
        </p:spPr>
        <p:txBody>
          <a:bodyPr wrap="square" rtlCol="0">
            <a:spAutoFit/>
          </a:bodyPr>
          <a:lstStyle/>
          <a:p>
            <a:pPr defTabSz="685800"/>
            <a:r>
              <a:rPr lang="en-US" sz="675">
                <a:solidFill>
                  <a:srgbClr val="115E67"/>
                </a:solidFill>
                <a:latin typeface="Nunito SemiBold" panose="00000700000000000000" pitchFamily="2" charset="0"/>
              </a:rPr>
              <a:t>Confidential – </a:t>
            </a:r>
            <a:r>
              <a:rPr lang="en-US" sz="675">
                <a:solidFill>
                  <a:srgbClr val="115E67"/>
                </a:solidFill>
                <a:latin typeface="Nunito Light" panose="00000400000000000000" pitchFamily="2" charset="0"/>
              </a:rPr>
              <a:t>Not Intended for Distribution</a:t>
            </a:r>
          </a:p>
        </p:txBody>
      </p:sp>
      <p:pic>
        <p:nvPicPr>
          <p:cNvPr id="3" name="Picture 2" descr="A picture containing text, sign&#10;&#10;Description automatically generated">
            <a:extLst>
              <a:ext uri="{FF2B5EF4-FFF2-40B4-BE49-F238E27FC236}">
                <a16:creationId xmlns:a16="http://schemas.microsoft.com/office/drawing/2014/main" id="{9F8B42D2-C8FC-AE4F-B277-433280205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72400" y="276010"/>
            <a:ext cx="935121" cy="543988"/>
          </a:xfrm>
          <a:prstGeom prst="rect">
            <a:avLst/>
          </a:prstGeom>
        </p:spPr>
      </p:pic>
    </p:spTree>
    <p:extLst>
      <p:ext uri="{BB962C8B-B14F-4D97-AF65-F5344CB8AC3E}">
        <p14:creationId xmlns:p14="http://schemas.microsoft.com/office/powerpoint/2010/main" val="15176550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Headline and Logo">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94CB453-0E45-A347-BF48-E3D187EAA3B6}"/>
              </a:ext>
            </a:extLst>
          </p:cNvPr>
          <p:cNvSpPr txBox="1"/>
          <p:nvPr userDrawn="1"/>
        </p:nvSpPr>
        <p:spPr>
          <a:xfrm>
            <a:off x="341641" y="4879252"/>
            <a:ext cx="2380284" cy="196208"/>
          </a:xfrm>
          <a:prstGeom prst="rect">
            <a:avLst/>
          </a:prstGeom>
          <a:noFill/>
        </p:spPr>
        <p:txBody>
          <a:bodyPr wrap="square" rtlCol="0">
            <a:spAutoFit/>
          </a:bodyPr>
          <a:lstStyle/>
          <a:p>
            <a:pPr defTabSz="685800"/>
            <a:r>
              <a:rPr lang="en-US" sz="675">
                <a:solidFill>
                  <a:srgbClr val="115E67"/>
                </a:solidFill>
                <a:latin typeface="Nunito SemiBold" panose="00000700000000000000" pitchFamily="2" charset="0"/>
              </a:rPr>
              <a:t>Confidential – </a:t>
            </a:r>
            <a:r>
              <a:rPr lang="en-US" sz="675">
                <a:solidFill>
                  <a:srgbClr val="115E67"/>
                </a:solidFill>
                <a:latin typeface="Nunito Light" panose="00000400000000000000" pitchFamily="2" charset="0"/>
              </a:rPr>
              <a:t>Not Intended for Distribution</a:t>
            </a:r>
          </a:p>
        </p:txBody>
      </p:sp>
      <p:pic>
        <p:nvPicPr>
          <p:cNvPr id="3" name="Picture 2" descr="A picture containing text, sign&#10;&#10;Description automatically generated">
            <a:extLst>
              <a:ext uri="{FF2B5EF4-FFF2-40B4-BE49-F238E27FC236}">
                <a16:creationId xmlns:a16="http://schemas.microsoft.com/office/drawing/2014/main" id="{9F8B42D2-C8FC-AE4F-B277-43328020562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72400" y="276010"/>
            <a:ext cx="935121" cy="543988"/>
          </a:xfrm>
          <a:prstGeom prst="rect">
            <a:avLst/>
          </a:prstGeom>
        </p:spPr>
      </p:pic>
      <p:sp>
        <p:nvSpPr>
          <p:cNvPr id="4" name="Text Placeholder 14">
            <a:extLst>
              <a:ext uri="{FF2B5EF4-FFF2-40B4-BE49-F238E27FC236}">
                <a16:creationId xmlns:a16="http://schemas.microsoft.com/office/drawing/2014/main" id="{609DA414-1D04-D423-1FFB-63F0A37E9B1A}"/>
              </a:ext>
            </a:extLst>
          </p:cNvPr>
          <p:cNvSpPr>
            <a:spLocks noGrp="1"/>
          </p:cNvSpPr>
          <p:nvPr>
            <p:ph type="body" sz="quarter" idx="11" hasCustomPrompt="1"/>
          </p:nvPr>
        </p:nvSpPr>
        <p:spPr>
          <a:xfrm>
            <a:off x="1143001" y="537855"/>
            <a:ext cx="6825493" cy="406498"/>
          </a:xfrm>
          <a:prstGeom prst="rect">
            <a:avLst/>
          </a:prstGeom>
        </p:spPr>
        <p:txBody>
          <a:bodyPr lIns="0" tIns="0" rIns="0" bIns="0"/>
          <a:lstStyle>
            <a:lvl1pPr marL="0" indent="0" algn="ctr">
              <a:lnSpc>
                <a:spcPct val="100000"/>
              </a:lnSpc>
              <a:buNone/>
              <a:defRPr sz="3200" b="0" i="0">
                <a:solidFill>
                  <a:schemeClr val="accent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Tree>
    <p:extLst>
      <p:ext uri="{BB962C8B-B14F-4D97-AF65-F5344CB8AC3E}">
        <p14:creationId xmlns:p14="http://schemas.microsoft.com/office/powerpoint/2010/main" val="26704053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Logo and Footer">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76F75FA-3C01-7F4E-8878-5CB695719575}"/>
              </a:ext>
            </a:extLst>
          </p:cNvPr>
          <p:cNvSpPr/>
          <p:nvPr userDrawn="1"/>
        </p:nvSpPr>
        <p:spPr>
          <a:xfrm>
            <a:off x="0" y="4767263"/>
            <a:ext cx="9144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Title 1">
            <a:extLst>
              <a:ext uri="{FF2B5EF4-FFF2-40B4-BE49-F238E27FC236}">
                <a16:creationId xmlns:a16="http://schemas.microsoft.com/office/drawing/2014/main" id="{64F3886F-8D86-1E4B-AC0D-22F499D1B8BA}"/>
              </a:ext>
            </a:extLst>
          </p:cNvPr>
          <p:cNvSpPr txBox="1">
            <a:spLocks/>
          </p:cNvSpPr>
          <p:nvPr userDrawn="1"/>
        </p:nvSpPr>
        <p:spPr>
          <a:xfrm>
            <a:off x="6093337" y="4800568"/>
            <a:ext cx="3053326" cy="3143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lang="en-US" sz="4400" b="0" kern="1200" cap="all" dirty="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Value.  Compassion.  Service.</a:t>
            </a:r>
            <a:endParaRPr kumimoji="0" lang="en-US" sz="1400" b="1" i="0" u="none" strike="noStrike" kern="1200" cap="all"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9" name="TextBox 8">
            <a:extLst>
              <a:ext uri="{FF2B5EF4-FFF2-40B4-BE49-F238E27FC236}">
                <a16:creationId xmlns:a16="http://schemas.microsoft.com/office/drawing/2014/main" id="{8435BF67-AC99-C544-A0B5-025E1EB374D4}"/>
              </a:ext>
            </a:extLst>
          </p:cNvPr>
          <p:cNvSpPr txBox="1"/>
          <p:nvPr userDrawn="1"/>
        </p:nvSpPr>
        <p:spPr>
          <a:xfrm>
            <a:off x="341641" y="4879252"/>
            <a:ext cx="2380284" cy="196208"/>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pic>
        <p:nvPicPr>
          <p:cNvPr id="10" name="Picture 9" descr="A picture containing text, sign&#10;&#10;Description automatically generated">
            <a:extLst>
              <a:ext uri="{FF2B5EF4-FFF2-40B4-BE49-F238E27FC236}">
                <a16:creationId xmlns:a16="http://schemas.microsoft.com/office/drawing/2014/main" id="{99A2676C-2A75-CA4A-89FA-7E6AED8C216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772400" y="276010"/>
            <a:ext cx="935121" cy="543988"/>
          </a:xfrm>
          <a:prstGeom prst="rect">
            <a:avLst/>
          </a:prstGeom>
        </p:spPr>
      </p:pic>
    </p:spTree>
    <p:extLst>
      <p:ext uri="{BB962C8B-B14F-4D97-AF65-F5344CB8AC3E}">
        <p14:creationId xmlns:p14="http://schemas.microsoft.com/office/powerpoint/2010/main" val="21353024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able of Contents">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1BD735-0130-FE40-B07A-16A36299ADCF}"/>
              </a:ext>
            </a:extLst>
          </p:cNvPr>
          <p:cNvSpPr>
            <a:spLocks noGrp="1"/>
          </p:cNvSpPr>
          <p:nvPr>
            <p:ph type="sldNum" sz="quarter" idx="4294967295"/>
          </p:nvPr>
        </p:nvSpPr>
        <p:spPr>
          <a:xfrm>
            <a:off x="7010400" y="4767263"/>
            <a:ext cx="2133600" cy="27463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86383-8D6A-4AC9-9ACC-1035AF233B0C}" type="slidenum">
              <a:rPr kumimoji="0" lang="en-US" sz="11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48EE3FB2-DE96-2B40-BC49-984BB7250714}"/>
              </a:ext>
            </a:extLst>
          </p:cNvPr>
          <p:cNvSpPr/>
          <p:nvPr userDrawn="1"/>
        </p:nvSpPr>
        <p:spPr>
          <a:xfrm>
            <a:off x="0" y="4767263"/>
            <a:ext cx="9144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4" name="Picture 3" descr="Shape, rectangle&#10;&#10;Description automatically generated">
            <a:extLst>
              <a:ext uri="{FF2B5EF4-FFF2-40B4-BE49-F238E27FC236}">
                <a16:creationId xmlns:a16="http://schemas.microsoft.com/office/drawing/2014/main" id="{2C9DC38D-BE9A-E74D-8702-15B3590B78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379664"/>
            <a:ext cx="7632970" cy="527863"/>
          </a:xfrm>
          <a:prstGeom prst="rect">
            <a:avLst/>
          </a:prstGeom>
        </p:spPr>
      </p:pic>
      <p:pic>
        <p:nvPicPr>
          <p:cNvPr id="5" name="Picture 4" descr="A picture containing text, sign&#10;&#10;Description automatically generated">
            <a:extLst>
              <a:ext uri="{FF2B5EF4-FFF2-40B4-BE49-F238E27FC236}">
                <a16:creationId xmlns:a16="http://schemas.microsoft.com/office/drawing/2014/main" id="{E16295B4-D6ED-344F-9A3A-B9B9A46D02B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40255" y="386664"/>
            <a:ext cx="994145" cy="578324"/>
          </a:xfrm>
          <a:prstGeom prst="rect">
            <a:avLst/>
          </a:prstGeom>
        </p:spPr>
      </p:pic>
      <p:sp>
        <p:nvSpPr>
          <p:cNvPr id="8" name="Title 1">
            <a:extLst>
              <a:ext uri="{FF2B5EF4-FFF2-40B4-BE49-F238E27FC236}">
                <a16:creationId xmlns:a16="http://schemas.microsoft.com/office/drawing/2014/main" id="{8084C43E-C3B0-8A4B-8B51-4B4A1BB382AA}"/>
              </a:ext>
            </a:extLst>
          </p:cNvPr>
          <p:cNvSpPr txBox="1">
            <a:spLocks/>
          </p:cNvSpPr>
          <p:nvPr userDrawn="1"/>
        </p:nvSpPr>
        <p:spPr>
          <a:xfrm>
            <a:off x="6093337" y="4800568"/>
            <a:ext cx="3053326" cy="3143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lang="en-US" sz="4400" b="0" kern="1200" cap="all" dirty="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Value.  Compassion.  Service.</a:t>
            </a:r>
            <a:endParaRPr kumimoji="0" lang="en-US" sz="1400" b="1" i="0" u="none" strike="noStrike" kern="1200" cap="all"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9" name="TextBox 8">
            <a:extLst>
              <a:ext uri="{FF2B5EF4-FFF2-40B4-BE49-F238E27FC236}">
                <a16:creationId xmlns:a16="http://schemas.microsoft.com/office/drawing/2014/main" id="{8CBD0B53-CDCC-F440-A9C1-233D0E0CD40E}"/>
              </a:ext>
            </a:extLst>
          </p:cNvPr>
          <p:cNvSpPr txBox="1"/>
          <p:nvPr userDrawn="1"/>
        </p:nvSpPr>
        <p:spPr>
          <a:xfrm>
            <a:off x="341641" y="4879252"/>
            <a:ext cx="2380284" cy="196208"/>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sp>
        <p:nvSpPr>
          <p:cNvPr id="12" name="Text Placeholder 14">
            <a:extLst>
              <a:ext uri="{FF2B5EF4-FFF2-40B4-BE49-F238E27FC236}">
                <a16:creationId xmlns:a16="http://schemas.microsoft.com/office/drawing/2014/main" id="{2B732B2C-2BC6-6449-A12D-95867B66670E}"/>
              </a:ext>
            </a:extLst>
          </p:cNvPr>
          <p:cNvSpPr>
            <a:spLocks noGrp="1"/>
          </p:cNvSpPr>
          <p:nvPr>
            <p:ph type="body" sz="quarter" idx="11" hasCustomPrompt="1"/>
          </p:nvPr>
        </p:nvSpPr>
        <p:spPr>
          <a:xfrm>
            <a:off x="1318222" y="450190"/>
            <a:ext cx="5111262" cy="381000"/>
          </a:xfrm>
          <a:prstGeom prst="rect">
            <a:avLst/>
          </a:prstGeom>
        </p:spPr>
        <p:txBody>
          <a:bodyPr lIns="0" tIns="0" rIns="0" bIns="0"/>
          <a:lstStyle>
            <a:lvl1pPr marL="0" indent="0">
              <a:lnSpc>
                <a:spcPct val="100000"/>
              </a:lnSpc>
              <a:buNone/>
              <a:defRPr sz="2800" b="0" i="0">
                <a:solidFill>
                  <a:schemeClr val="bg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
        <p:nvSpPr>
          <p:cNvPr id="13" name="Text Placeholder 14">
            <a:extLst>
              <a:ext uri="{FF2B5EF4-FFF2-40B4-BE49-F238E27FC236}">
                <a16:creationId xmlns:a16="http://schemas.microsoft.com/office/drawing/2014/main" id="{0B0E9D31-6B72-8748-AA37-67679C59F417}"/>
              </a:ext>
            </a:extLst>
          </p:cNvPr>
          <p:cNvSpPr>
            <a:spLocks noGrp="1"/>
          </p:cNvSpPr>
          <p:nvPr>
            <p:ph type="body" sz="quarter" idx="12" hasCustomPrompt="1"/>
          </p:nvPr>
        </p:nvSpPr>
        <p:spPr>
          <a:xfrm>
            <a:off x="1318222" y="1387848"/>
            <a:ext cx="5111262" cy="2863577"/>
          </a:xfrm>
          <a:prstGeom prst="rect">
            <a:avLst/>
          </a:prstGeom>
        </p:spPr>
        <p:txBody>
          <a:bodyPr lIns="0" tIns="0" rIns="0" bIns="0"/>
          <a:lstStyle>
            <a:lvl1pPr marL="0" indent="0">
              <a:lnSpc>
                <a:spcPct val="200000"/>
              </a:lnSpc>
              <a:spcBef>
                <a:spcPts val="0"/>
              </a:spcBef>
              <a:buClr>
                <a:srgbClr val="00B050"/>
              </a:buClr>
              <a:buSzPct val="100000"/>
              <a:buFont typeface="System Font Regular"/>
              <a:buChar char="↘"/>
              <a:defRPr sz="2400" b="0" i="0">
                <a:solidFill>
                  <a:schemeClr val="tx1"/>
                </a:solidFill>
                <a:latin typeface="Nunito" pitchFamily="2" charset="77"/>
                <a:ea typeface="Open Sans" panose="020B0606030504020204" pitchFamily="34" charset="0"/>
                <a:cs typeface="Open Sans" panose="020B0606030504020204" pitchFamily="34" charset="0"/>
              </a:defRPr>
            </a:lvl1pPr>
          </a:lstStyle>
          <a:p>
            <a:pPr lvl="0"/>
            <a:r>
              <a:rPr lang="en-US"/>
              <a:t>Edit List</a:t>
            </a:r>
          </a:p>
          <a:p>
            <a:pPr lvl="0"/>
            <a:r>
              <a:rPr lang="en-US"/>
              <a:t>Edit List</a:t>
            </a:r>
          </a:p>
          <a:p>
            <a:pPr lvl="0"/>
            <a:r>
              <a:rPr lang="en-US"/>
              <a:t>Edit List</a:t>
            </a:r>
          </a:p>
          <a:p>
            <a:pPr lvl="0"/>
            <a:r>
              <a:rPr lang="en-US"/>
              <a:t>Edit List</a:t>
            </a:r>
          </a:p>
        </p:txBody>
      </p:sp>
    </p:spTree>
    <p:extLst>
      <p:ext uri="{BB962C8B-B14F-4D97-AF65-F5344CB8AC3E}">
        <p14:creationId xmlns:p14="http://schemas.microsoft.com/office/powerpoint/2010/main" val="32151812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Headline Only">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41BD735-0130-FE40-B07A-16A36299ADCF}"/>
              </a:ext>
            </a:extLst>
          </p:cNvPr>
          <p:cNvSpPr>
            <a:spLocks noGrp="1"/>
          </p:cNvSpPr>
          <p:nvPr>
            <p:ph type="sldNum" sz="quarter" idx="4294967295"/>
          </p:nvPr>
        </p:nvSpPr>
        <p:spPr>
          <a:xfrm>
            <a:off x="7010400" y="4767263"/>
            <a:ext cx="2133600" cy="27463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86383-8D6A-4AC9-9ACC-1035AF233B0C}" type="slidenum">
              <a:rPr kumimoji="0" lang="en-US" sz="11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3" name="Rectangle 2">
            <a:extLst>
              <a:ext uri="{FF2B5EF4-FFF2-40B4-BE49-F238E27FC236}">
                <a16:creationId xmlns:a16="http://schemas.microsoft.com/office/drawing/2014/main" id="{48EE3FB2-DE96-2B40-BC49-984BB7250714}"/>
              </a:ext>
            </a:extLst>
          </p:cNvPr>
          <p:cNvSpPr/>
          <p:nvPr userDrawn="1"/>
        </p:nvSpPr>
        <p:spPr>
          <a:xfrm>
            <a:off x="0" y="4767263"/>
            <a:ext cx="9144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4" name="Picture 3" descr="Shape, rectangle&#10;&#10;Description automatically generated">
            <a:extLst>
              <a:ext uri="{FF2B5EF4-FFF2-40B4-BE49-F238E27FC236}">
                <a16:creationId xmlns:a16="http://schemas.microsoft.com/office/drawing/2014/main" id="{2C9DC38D-BE9A-E74D-8702-15B3590B784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0" y="379664"/>
            <a:ext cx="7632970" cy="527863"/>
          </a:xfrm>
          <a:prstGeom prst="rect">
            <a:avLst/>
          </a:prstGeom>
        </p:spPr>
      </p:pic>
      <p:pic>
        <p:nvPicPr>
          <p:cNvPr id="5" name="Picture 4" descr="A picture containing text, sign&#10;&#10;Description automatically generated">
            <a:extLst>
              <a:ext uri="{FF2B5EF4-FFF2-40B4-BE49-F238E27FC236}">
                <a16:creationId xmlns:a16="http://schemas.microsoft.com/office/drawing/2014/main" id="{E16295B4-D6ED-344F-9A3A-B9B9A46D02B4}"/>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7540255" y="386664"/>
            <a:ext cx="994145" cy="578324"/>
          </a:xfrm>
          <a:prstGeom prst="rect">
            <a:avLst/>
          </a:prstGeom>
        </p:spPr>
      </p:pic>
      <p:sp>
        <p:nvSpPr>
          <p:cNvPr id="8" name="Title 1">
            <a:extLst>
              <a:ext uri="{FF2B5EF4-FFF2-40B4-BE49-F238E27FC236}">
                <a16:creationId xmlns:a16="http://schemas.microsoft.com/office/drawing/2014/main" id="{8084C43E-C3B0-8A4B-8B51-4B4A1BB382AA}"/>
              </a:ext>
            </a:extLst>
          </p:cNvPr>
          <p:cNvSpPr txBox="1">
            <a:spLocks/>
          </p:cNvSpPr>
          <p:nvPr userDrawn="1"/>
        </p:nvSpPr>
        <p:spPr>
          <a:xfrm>
            <a:off x="6093337" y="4800568"/>
            <a:ext cx="3053326" cy="3143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lang="en-US" sz="4400" b="0" kern="1200" cap="all" dirty="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Value.  Compassion.  Service.</a:t>
            </a:r>
            <a:endParaRPr kumimoji="0" lang="en-US" sz="1400" b="1" i="0" u="none" strike="noStrike" kern="1200" cap="all"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9" name="TextBox 8">
            <a:extLst>
              <a:ext uri="{FF2B5EF4-FFF2-40B4-BE49-F238E27FC236}">
                <a16:creationId xmlns:a16="http://schemas.microsoft.com/office/drawing/2014/main" id="{8CBD0B53-CDCC-F440-A9C1-233D0E0CD40E}"/>
              </a:ext>
            </a:extLst>
          </p:cNvPr>
          <p:cNvSpPr txBox="1"/>
          <p:nvPr userDrawn="1"/>
        </p:nvSpPr>
        <p:spPr>
          <a:xfrm>
            <a:off x="341641" y="4879252"/>
            <a:ext cx="2380284" cy="196208"/>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sp>
        <p:nvSpPr>
          <p:cNvPr id="12" name="Text Placeholder 14">
            <a:extLst>
              <a:ext uri="{FF2B5EF4-FFF2-40B4-BE49-F238E27FC236}">
                <a16:creationId xmlns:a16="http://schemas.microsoft.com/office/drawing/2014/main" id="{2B732B2C-2BC6-6449-A12D-95867B66670E}"/>
              </a:ext>
            </a:extLst>
          </p:cNvPr>
          <p:cNvSpPr>
            <a:spLocks noGrp="1"/>
          </p:cNvSpPr>
          <p:nvPr>
            <p:ph type="body" sz="quarter" idx="11" hasCustomPrompt="1"/>
          </p:nvPr>
        </p:nvSpPr>
        <p:spPr>
          <a:xfrm>
            <a:off x="1318222" y="450190"/>
            <a:ext cx="5111262" cy="381000"/>
          </a:xfrm>
          <a:prstGeom prst="rect">
            <a:avLst/>
          </a:prstGeom>
        </p:spPr>
        <p:txBody>
          <a:bodyPr lIns="0" tIns="0" rIns="0" bIns="0"/>
          <a:lstStyle>
            <a:lvl1pPr marL="0" indent="0">
              <a:lnSpc>
                <a:spcPct val="100000"/>
              </a:lnSpc>
              <a:buNone/>
              <a:defRPr sz="2800" b="0" i="0">
                <a:solidFill>
                  <a:schemeClr val="bg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Tree>
    <p:extLst>
      <p:ext uri="{BB962C8B-B14F-4D97-AF65-F5344CB8AC3E}">
        <p14:creationId xmlns:p14="http://schemas.microsoft.com/office/powerpoint/2010/main" val="17654114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Meeting Agenda">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9A8CE669-9A69-8649-8882-4C78452D1CA9}"/>
              </a:ext>
            </a:extLst>
          </p:cNvPr>
          <p:cNvGrpSpPr/>
          <p:nvPr userDrawn="1"/>
        </p:nvGrpSpPr>
        <p:grpSpPr>
          <a:xfrm>
            <a:off x="-2" y="0"/>
            <a:ext cx="9144002" cy="5144155"/>
            <a:chOff x="-2" y="0"/>
            <a:chExt cx="12192002" cy="6858873"/>
          </a:xfrm>
        </p:grpSpPr>
        <p:sp>
          <p:nvSpPr>
            <p:cNvPr id="12" name="Rectangle 11">
              <a:extLst>
                <a:ext uri="{FF2B5EF4-FFF2-40B4-BE49-F238E27FC236}">
                  <a16:creationId xmlns:a16="http://schemas.microsoft.com/office/drawing/2014/main" id="{F4CE8036-3465-F24B-8241-C32587660C07}"/>
                </a:ext>
              </a:extLst>
            </p:cNvPr>
            <p:cNvSpPr/>
            <p:nvPr/>
          </p:nvSpPr>
          <p:spPr>
            <a:xfrm>
              <a:off x="0" y="6477873"/>
              <a:ext cx="12192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en-US" sz="1350">
                <a:solidFill>
                  <a:prstClr val="white"/>
                </a:solidFill>
                <a:latin typeface="Calibri" panose="020F0502020204030204"/>
              </a:endParaRPr>
            </a:p>
          </p:txBody>
        </p:sp>
        <p:sp>
          <p:nvSpPr>
            <p:cNvPr id="13" name="TextBox 12">
              <a:extLst>
                <a:ext uri="{FF2B5EF4-FFF2-40B4-BE49-F238E27FC236}">
                  <a16:creationId xmlns:a16="http://schemas.microsoft.com/office/drawing/2014/main" id="{993FB9EB-AD01-5E43-B529-C838AE5F6519}"/>
                </a:ext>
              </a:extLst>
            </p:cNvPr>
            <p:cNvSpPr txBox="1"/>
            <p:nvPr/>
          </p:nvSpPr>
          <p:spPr>
            <a:xfrm>
              <a:off x="435174" y="6537568"/>
              <a:ext cx="3173712" cy="261611"/>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pic>
          <p:nvPicPr>
            <p:cNvPr id="14" name="Picture 13" descr="Shape, rectangle&#10;&#10;Description automatically generated">
              <a:extLst>
                <a:ext uri="{FF2B5EF4-FFF2-40B4-BE49-F238E27FC236}">
                  <a16:creationId xmlns:a16="http://schemas.microsoft.com/office/drawing/2014/main" id="{09DD0913-7296-6943-B6F2-8A17F45112E0}"/>
                </a:ext>
              </a:extLst>
            </p:cNvPr>
            <p:cNvPicPr>
              <a:picLocks noChangeAspect="1"/>
            </p:cNvPicPr>
            <p:nvPr/>
          </p:nvPicPr>
          <p:blipFill rotWithShape="1">
            <a:blip r:embed="rId2" cstate="email">
              <a:extLst>
                <a:ext uri="{28A0092B-C50C-407E-A947-70E740481C1C}">
                  <a14:useLocalDpi xmlns:a14="http://schemas.microsoft.com/office/drawing/2010/main"/>
                </a:ext>
              </a:extLst>
            </a:blip>
            <a:srcRect/>
            <a:stretch/>
          </p:blipFill>
          <p:spPr>
            <a:xfrm flipH="1">
              <a:off x="-2" y="0"/>
              <a:ext cx="11331615" cy="739363"/>
            </a:xfrm>
            <a:prstGeom prst="rect">
              <a:avLst/>
            </a:prstGeom>
          </p:spPr>
        </p:pic>
        <p:pic>
          <p:nvPicPr>
            <p:cNvPr id="15" name="Picture 14" descr="A picture containing text, sign&#10;&#10;Description automatically generated">
              <a:extLst>
                <a:ext uri="{FF2B5EF4-FFF2-40B4-BE49-F238E27FC236}">
                  <a16:creationId xmlns:a16="http://schemas.microsoft.com/office/drawing/2014/main" id="{5E9BCB7C-0879-844E-88F5-9E92E0E1A32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874447" y="128837"/>
              <a:ext cx="1142496" cy="664624"/>
            </a:xfrm>
            <a:prstGeom prst="rect">
              <a:avLst/>
            </a:prstGeom>
          </p:spPr>
        </p:pic>
      </p:grpSp>
      <p:sp>
        <p:nvSpPr>
          <p:cNvPr id="17" name="Text Placeholder 14">
            <a:extLst>
              <a:ext uri="{FF2B5EF4-FFF2-40B4-BE49-F238E27FC236}">
                <a16:creationId xmlns:a16="http://schemas.microsoft.com/office/drawing/2014/main" id="{F8B76154-513B-E445-A2F8-8426ECEBC271}"/>
              </a:ext>
            </a:extLst>
          </p:cNvPr>
          <p:cNvSpPr>
            <a:spLocks noGrp="1"/>
          </p:cNvSpPr>
          <p:nvPr>
            <p:ph type="body" sz="quarter" idx="11" hasCustomPrompt="1"/>
          </p:nvPr>
        </p:nvSpPr>
        <p:spPr>
          <a:xfrm>
            <a:off x="871829" y="103688"/>
            <a:ext cx="5111262" cy="381000"/>
          </a:xfrm>
          <a:prstGeom prst="rect">
            <a:avLst/>
          </a:prstGeom>
        </p:spPr>
        <p:txBody>
          <a:bodyPr lIns="0" tIns="0" rIns="0" bIns="0"/>
          <a:lstStyle>
            <a:lvl1pPr marL="0" indent="0">
              <a:lnSpc>
                <a:spcPct val="100000"/>
              </a:lnSpc>
              <a:buNone/>
              <a:defRPr sz="2800" b="0" i="0">
                <a:solidFill>
                  <a:schemeClr val="bg1"/>
                </a:solidFill>
                <a:latin typeface="Nunito" pitchFamily="2" charset="77"/>
                <a:ea typeface="Open Sans" panose="020B0606030504020204" pitchFamily="34" charset="0"/>
                <a:cs typeface="Open Sans" panose="020B0606030504020204" pitchFamily="34" charset="0"/>
              </a:defRPr>
            </a:lvl1pPr>
          </a:lstStyle>
          <a:p>
            <a:pPr lvl="0"/>
            <a:r>
              <a:rPr lang="en-US"/>
              <a:t>Meeting Agenda</a:t>
            </a:r>
          </a:p>
        </p:txBody>
      </p:sp>
      <p:sp>
        <p:nvSpPr>
          <p:cNvPr id="18" name="Text Placeholder 14">
            <a:extLst>
              <a:ext uri="{FF2B5EF4-FFF2-40B4-BE49-F238E27FC236}">
                <a16:creationId xmlns:a16="http://schemas.microsoft.com/office/drawing/2014/main" id="{28C4C60F-69D7-404D-82AD-E156CD36EF00}"/>
              </a:ext>
            </a:extLst>
          </p:cNvPr>
          <p:cNvSpPr>
            <a:spLocks noGrp="1"/>
          </p:cNvSpPr>
          <p:nvPr>
            <p:ph type="body" sz="quarter" idx="12" hasCustomPrompt="1"/>
          </p:nvPr>
        </p:nvSpPr>
        <p:spPr>
          <a:xfrm>
            <a:off x="1562027" y="895350"/>
            <a:ext cx="3581399" cy="3733800"/>
          </a:xfrm>
          <a:prstGeom prst="rect">
            <a:avLst/>
          </a:prstGeom>
        </p:spPr>
        <p:txBody>
          <a:bodyPr lIns="0" tIns="0" rIns="0" bIns="0"/>
          <a:lstStyle>
            <a:lvl1pPr marL="0" indent="0">
              <a:lnSpc>
                <a:spcPct val="150000"/>
              </a:lnSpc>
              <a:spcBef>
                <a:spcPts val="0"/>
              </a:spcBef>
              <a:buClr>
                <a:schemeClr val="accent1"/>
              </a:buClr>
              <a:buSzPct val="100000"/>
              <a:buFontTx/>
              <a:buNone/>
              <a:defRPr sz="1400" b="1" i="0">
                <a:solidFill>
                  <a:schemeClr val="accent1"/>
                </a:solidFill>
                <a:latin typeface="Nunito" pitchFamily="2" charset="77"/>
                <a:ea typeface="Open Sans" panose="020B0606030504020204" pitchFamily="34" charset="0"/>
                <a:cs typeface="Open Sans" panose="020B0606030504020204" pitchFamily="34" charset="0"/>
              </a:defRPr>
            </a:lvl1pPr>
          </a:lstStyle>
          <a:p>
            <a:pPr lvl="0"/>
            <a:r>
              <a:rPr lang="en-US"/>
              <a:t>Topic</a:t>
            </a:r>
          </a:p>
          <a:p>
            <a:pPr lvl="0"/>
            <a:r>
              <a:rPr lang="en-US"/>
              <a:t>Topic</a:t>
            </a:r>
          </a:p>
          <a:p>
            <a:pPr lvl="0"/>
            <a:r>
              <a:rPr lang="en-US"/>
              <a:t>Topic</a:t>
            </a:r>
          </a:p>
          <a:p>
            <a:pPr lvl="0"/>
            <a:r>
              <a:rPr lang="en-US"/>
              <a:t>Topic</a:t>
            </a:r>
          </a:p>
          <a:p>
            <a:pPr lvl="0"/>
            <a:r>
              <a:rPr lang="en-US"/>
              <a:t>Topic</a:t>
            </a:r>
          </a:p>
          <a:p>
            <a:pPr lvl="0"/>
            <a:r>
              <a:rPr lang="en-US"/>
              <a:t>Topic</a:t>
            </a:r>
          </a:p>
          <a:p>
            <a:pPr lvl="0"/>
            <a:r>
              <a:rPr lang="en-US"/>
              <a:t>Topic</a:t>
            </a:r>
          </a:p>
          <a:p>
            <a:pPr lvl="0"/>
            <a:r>
              <a:rPr lang="en-US"/>
              <a:t>Topic</a:t>
            </a:r>
          </a:p>
          <a:p>
            <a:pPr lvl="0"/>
            <a:r>
              <a:rPr lang="en-US"/>
              <a:t>Topic</a:t>
            </a:r>
          </a:p>
          <a:p>
            <a:pPr lvl="0"/>
            <a:r>
              <a:rPr lang="en-US"/>
              <a:t>Topic</a:t>
            </a:r>
          </a:p>
          <a:p>
            <a:pPr lvl="0"/>
            <a:endParaRPr lang="en-US"/>
          </a:p>
        </p:txBody>
      </p:sp>
      <p:sp>
        <p:nvSpPr>
          <p:cNvPr id="19" name="Text Placeholder 14">
            <a:extLst>
              <a:ext uri="{FF2B5EF4-FFF2-40B4-BE49-F238E27FC236}">
                <a16:creationId xmlns:a16="http://schemas.microsoft.com/office/drawing/2014/main" id="{B39C86F8-BC44-D14D-B53D-BF27608BC82B}"/>
              </a:ext>
            </a:extLst>
          </p:cNvPr>
          <p:cNvSpPr>
            <a:spLocks noGrp="1"/>
          </p:cNvSpPr>
          <p:nvPr>
            <p:ph type="body" sz="quarter" idx="13" hasCustomPrompt="1"/>
          </p:nvPr>
        </p:nvSpPr>
        <p:spPr>
          <a:xfrm>
            <a:off x="5198164" y="895350"/>
            <a:ext cx="3581399" cy="3733800"/>
          </a:xfrm>
          <a:prstGeom prst="rect">
            <a:avLst/>
          </a:prstGeom>
        </p:spPr>
        <p:txBody>
          <a:bodyPr lIns="0" tIns="0" rIns="0" bIns="0"/>
          <a:lstStyle>
            <a:lvl1pPr marL="0" indent="0">
              <a:lnSpc>
                <a:spcPct val="150000"/>
              </a:lnSpc>
              <a:spcBef>
                <a:spcPts val="0"/>
              </a:spcBef>
              <a:buClr>
                <a:schemeClr val="accent1"/>
              </a:buClr>
              <a:buSzPct val="100000"/>
              <a:buFontTx/>
              <a:buNone/>
              <a:defRPr sz="1400" b="0" i="0">
                <a:solidFill>
                  <a:srgbClr val="00B050"/>
                </a:solidFill>
                <a:latin typeface="Nunito" pitchFamily="2" charset="77"/>
                <a:ea typeface="Open Sans" panose="020B0606030504020204" pitchFamily="34" charset="0"/>
                <a:cs typeface="Open Sans" panose="020B0606030504020204" pitchFamily="34" charset="0"/>
              </a:defRPr>
            </a:lvl1pPr>
          </a:lstStyle>
          <a:p>
            <a:pPr lvl="0"/>
            <a:r>
              <a:rPr lang="en-US"/>
              <a:t>Time</a:t>
            </a:r>
          </a:p>
          <a:p>
            <a:pPr lvl="0"/>
            <a:r>
              <a:rPr lang="en-US"/>
              <a:t>Time</a:t>
            </a:r>
          </a:p>
          <a:p>
            <a:pPr lvl="0"/>
            <a:r>
              <a:rPr lang="en-US"/>
              <a:t>Time</a:t>
            </a:r>
          </a:p>
          <a:p>
            <a:pPr lvl="0"/>
            <a:r>
              <a:rPr lang="en-US"/>
              <a:t>Time</a:t>
            </a:r>
          </a:p>
          <a:p>
            <a:pPr lvl="0"/>
            <a:r>
              <a:rPr lang="en-US"/>
              <a:t>Time</a:t>
            </a:r>
          </a:p>
          <a:p>
            <a:pPr lvl="0"/>
            <a:r>
              <a:rPr lang="en-US"/>
              <a:t>Time</a:t>
            </a:r>
          </a:p>
          <a:p>
            <a:pPr lvl="0"/>
            <a:r>
              <a:rPr lang="en-US"/>
              <a:t>Time</a:t>
            </a:r>
          </a:p>
          <a:p>
            <a:pPr lvl="0"/>
            <a:r>
              <a:rPr lang="en-US"/>
              <a:t>Time</a:t>
            </a:r>
          </a:p>
          <a:p>
            <a:pPr lvl="0"/>
            <a:r>
              <a:rPr lang="en-US"/>
              <a:t>Time</a:t>
            </a:r>
          </a:p>
          <a:p>
            <a:pPr lvl="0"/>
            <a:r>
              <a:rPr lang="en-US"/>
              <a:t>Time</a:t>
            </a:r>
          </a:p>
          <a:p>
            <a:pPr lvl="0"/>
            <a:endParaRPr lang="en-US"/>
          </a:p>
        </p:txBody>
      </p:sp>
    </p:spTree>
    <p:extLst>
      <p:ext uri="{BB962C8B-B14F-4D97-AF65-F5344CB8AC3E}">
        <p14:creationId xmlns:p14="http://schemas.microsoft.com/office/powerpoint/2010/main" val="17718482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ullet List - with Subhea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1B143-5599-CC4A-8257-CC9BFEF5F43A}"/>
              </a:ext>
            </a:extLst>
          </p:cNvPr>
          <p:cNvSpPr txBox="1"/>
          <p:nvPr userDrawn="1"/>
        </p:nvSpPr>
        <p:spPr>
          <a:xfrm>
            <a:off x="369353" y="4869637"/>
            <a:ext cx="1785213" cy="170175"/>
          </a:xfrm>
          <a:prstGeom prst="rect">
            <a:avLst/>
          </a:prstGeom>
          <a:noFill/>
        </p:spPr>
        <p:txBody>
          <a:bodyPr wrap="square" rtlCol="0">
            <a:spAutoFit/>
          </a:bodyPr>
          <a:lstStyle/>
          <a:p>
            <a:pPr defTabSz="685800">
              <a:defRPr/>
            </a:pPr>
            <a:r>
              <a:rPr lang="en-US" sz="506">
                <a:solidFill>
                  <a:srgbClr val="005A65"/>
                </a:solidFill>
                <a:latin typeface="Nunito SemiBold" panose="00000700000000000000" pitchFamily="2" charset="0"/>
              </a:rPr>
              <a:t>Confidential – </a:t>
            </a:r>
            <a:r>
              <a:rPr lang="en-US" sz="506">
                <a:solidFill>
                  <a:srgbClr val="005A65"/>
                </a:solidFill>
                <a:latin typeface="Nunito Light" panose="00000400000000000000" pitchFamily="2" charset="0"/>
              </a:rPr>
              <a:t>Not Intended for Distribution</a:t>
            </a:r>
          </a:p>
        </p:txBody>
      </p:sp>
      <p:pic>
        <p:nvPicPr>
          <p:cNvPr id="4" name="Picture 3" descr="Shape, rectangle&#10;&#10;Description automatically generated">
            <a:extLst>
              <a:ext uri="{FF2B5EF4-FFF2-40B4-BE49-F238E27FC236}">
                <a16:creationId xmlns:a16="http://schemas.microsoft.com/office/drawing/2014/main" id="{3B9D1FE6-B0E5-7946-95E1-E7D2118180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1"/>
            <a:ext cx="8077203" cy="549312"/>
          </a:xfrm>
          <a:prstGeom prst="rect">
            <a:avLst/>
          </a:prstGeom>
        </p:spPr>
      </p:pic>
      <p:pic>
        <p:nvPicPr>
          <p:cNvPr id="5" name="Picture 4" descr="A picture containing text, sign&#10;&#10;Description automatically generated">
            <a:extLst>
              <a:ext uri="{FF2B5EF4-FFF2-40B4-BE49-F238E27FC236}">
                <a16:creationId xmlns:a16="http://schemas.microsoft.com/office/drawing/2014/main" id="{EF530F50-B3C8-BD4C-A413-EF3068EB710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5837" y="83351"/>
            <a:ext cx="856872" cy="498468"/>
          </a:xfrm>
          <a:prstGeom prst="rect">
            <a:avLst/>
          </a:prstGeom>
        </p:spPr>
      </p:pic>
      <p:sp>
        <p:nvSpPr>
          <p:cNvPr id="6" name="Text Placeholder 14">
            <a:extLst>
              <a:ext uri="{FF2B5EF4-FFF2-40B4-BE49-F238E27FC236}">
                <a16:creationId xmlns:a16="http://schemas.microsoft.com/office/drawing/2014/main" id="{E0595CF6-48E6-834A-A9B4-EE6FADC23DF7}"/>
              </a:ext>
            </a:extLst>
          </p:cNvPr>
          <p:cNvSpPr>
            <a:spLocks noGrp="1"/>
          </p:cNvSpPr>
          <p:nvPr>
            <p:ph type="body" sz="quarter" idx="11" hasCustomPrompt="1"/>
          </p:nvPr>
        </p:nvSpPr>
        <p:spPr>
          <a:xfrm>
            <a:off x="871829" y="103688"/>
            <a:ext cx="5111262" cy="381000"/>
          </a:xfrm>
          <a:prstGeom prst="rect">
            <a:avLst/>
          </a:prstGeom>
        </p:spPr>
        <p:txBody>
          <a:bodyPr lIns="0" tIns="0" rIns="0" bIns="0"/>
          <a:lstStyle>
            <a:lvl1pPr marL="0" indent="0">
              <a:lnSpc>
                <a:spcPct val="100000"/>
              </a:lnSpc>
              <a:buNone/>
              <a:defRPr sz="2800" b="0" i="0">
                <a:solidFill>
                  <a:schemeClr val="bg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
        <p:nvSpPr>
          <p:cNvPr id="7" name="Text Placeholder 14">
            <a:extLst>
              <a:ext uri="{FF2B5EF4-FFF2-40B4-BE49-F238E27FC236}">
                <a16:creationId xmlns:a16="http://schemas.microsoft.com/office/drawing/2014/main" id="{FE8101E1-A5AE-D74B-B317-7EB4F48CC54E}"/>
              </a:ext>
            </a:extLst>
          </p:cNvPr>
          <p:cNvSpPr>
            <a:spLocks noGrp="1"/>
          </p:cNvSpPr>
          <p:nvPr>
            <p:ph type="body" sz="quarter" idx="12" hasCustomPrompt="1"/>
          </p:nvPr>
        </p:nvSpPr>
        <p:spPr>
          <a:xfrm>
            <a:off x="1252019" y="1457030"/>
            <a:ext cx="6825183" cy="3095919"/>
          </a:xfrm>
          <a:prstGeom prst="rect">
            <a:avLst/>
          </a:prstGeom>
        </p:spPr>
        <p:txBody>
          <a:bodyPr lIns="0" tIns="0" rIns="0" bIns="0"/>
          <a:lstStyle>
            <a:lvl1pPr marL="285750" indent="-285750">
              <a:lnSpc>
                <a:spcPct val="200000"/>
              </a:lnSpc>
              <a:spcBef>
                <a:spcPts val="0"/>
              </a:spcBef>
              <a:buClr>
                <a:schemeClr val="accent1"/>
              </a:buClr>
              <a:buSzPct val="100000"/>
              <a:buFont typeface="Arial" panose="020B0604020202020204" pitchFamily="34" charset="0"/>
              <a:buChar char="•"/>
              <a:defRPr sz="1200" b="0" i="0">
                <a:solidFill>
                  <a:schemeClr val="tx1"/>
                </a:solidFill>
                <a:latin typeface="Nunito" pitchFamily="2" charset="77"/>
                <a:ea typeface="Open Sans" panose="020B0606030504020204" pitchFamily="34" charset="0"/>
                <a:cs typeface="Open Sans" panose="020B0606030504020204" pitchFamily="34" charset="0"/>
              </a:defRPr>
            </a:lvl1pPr>
          </a:lstStyle>
          <a:p>
            <a:pPr lvl="0"/>
            <a:r>
              <a:rPr lang="en-US"/>
              <a:t>List</a:t>
            </a:r>
          </a:p>
          <a:p>
            <a:pPr lvl="0"/>
            <a:r>
              <a:rPr lang="en-US"/>
              <a:t>List</a:t>
            </a:r>
          </a:p>
          <a:p>
            <a:pPr lvl="0"/>
            <a:r>
              <a:rPr lang="en-US"/>
              <a:t>List</a:t>
            </a:r>
          </a:p>
          <a:p>
            <a:pPr lvl="0"/>
            <a:r>
              <a:rPr lang="en-US"/>
              <a:t>List </a:t>
            </a:r>
          </a:p>
          <a:p>
            <a:pPr lvl="0"/>
            <a:r>
              <a:rPr lang="en-US"/>
              <a:t>List</a:t>
            </a:r>
          </a:p>
          <a:p>
            <a:pPr lvl="0"/>
            <a:r>
              <a:rPr lang="en-US"/>
              <a:t>List</a:t>
            </a:r>
          </a:p>
          <a:p>
            <a:pPr lvl="0"/>
            <a:endParaRPr lang="en-US"/>
          </a:p>
        </p:txBody>
      </p:sp>
      <p:sp>
        <p:nvSpPr>
          <p:cNvPr id="8" name="Text Placeholder 14">
            <a:extLst>
              <a:ext uri="{FF2B5EF4-FFF2-40B4-BE49-F238E27FC236}">
                <a16:creationId xmlns:a16="http://schemas.microsoft.com/office/drawing/2014/main" id="{E5A5F720-1732-6045-AE07-5D1E14C9A5C9}"/>
              </a:ext>
            </a:extLst>
          </p:cNvPr>
          <p:cNvSpPr>
            <a:spLocks noGrp="1"/>
          </p:cNvSpPr>
          <p:nvPr>
            <p:ph type="body" sz="quarter" idx="13" hasCustomPrompt="1"/>
          </p:nvPr>
        </p:nvSpPr>
        <p:spPr>
          <a:xfrm>
            <a:off x="871829" y="1013269"/>
            <a:ext cx="5111262" cy="339281"/>
          </a:xfrm>
          <a:prstGeom prst="rect">
            <a:avLst/>
          </a:prstGeom>
        </p:spPr>
        <p:txBody>
          <a:bodyPr lIns="0" tIns="0" rIns="0" bIns="0"/>
          <a:lstStyle>
            <a:lvl1pPr marL="0" indent="0">
              <a:lnSpc>
                <a:spcPct val="150000"/>
              </a:lnSpc>
              <a:spcBef>
                <a:spcPts val="0"/>
              </a:spcBef>
              <a:buClr>
                <a:schemeClr val="accent1"/>
              </a:buClr>
              <a:buSzPct val="100000"/>
              <a:buFont typeface="Arial" panose="020B0604020202020204" pitchFamily="34" charset="0"/>
              <a:buNone/>
              <a:defRPr sz="1400" b="1" i="0">
                <a:solidFill>
                  <a:schemeClr val="accent1"/>
                </a:solidFill>
                <a:latin typeface="Nunito" pitchFamily="2" charset="77"/>
                <a:ea typeface="Open Sans" panose="020B0606030504020204" pitchFamily="34" charset="0"/>
                <a:cs typeface="Open Sans" panose="020B0606030504020204" pitchFamily="34" charset="0"/>
              </a:defRPr>
            </a:lvl1pPr>
          </a:lstStyle>
          <a:p>
            <a:pPr lvl="0"/>
            <a:r>
              <a:rPr lang="en-US"/>
              <a:t>Subtitle</a:t>
            </a:r>
          </a:p>
        </p:txBody>
      </p:sp>
    </p:spTree>
    <p:extLst>
      <p:ext uri="{BB962C8B-B14F-4D97-AF65-F5344CB8AC3E}">
        <p14:creationId xmlns:p14="http://schemas.microsoft.com/office/powerpoint/2010/main" val="18718339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 Lis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1B143-5599-CC4A-8257-CC9BFEF5F43A}"/>
              </a:ext>
            </a:extLst>
          </p:cNvPr>
          <p:cNvSpPr txBox="1"/>
          <p:nvPr userDrawn="1"/>
        </p:nvSpPr>
        <p:spPr>
          <a:xfrm>
            <a:off x="369353" y="4869637"/>
            <a:ext cx="1785213" cy="170175"/>
          </a:xfrm>
          <a:prstGeom prst="rect">
            <a:avLst/>
          </a:prstGeom>
          <a:noFill/>
        </p:spPr>
        <p:txBody>
          <a:bodyPr wrap="square" rtlCol="0">
            <a:spAutoFit/>
          </a:bodyPr>
          <a:lstStyle/>
          <a:p>
            <a:pPr defTabSz="685800">
              <a:defRPr/>
            </a:pPr>
            <a:r>
              <a:rPr lang="en-US" sz="506">
                <a:solidFill>
                  <a:srgbClr val="005A65"/>
                </a:solidFill>
                <a:latin typeface="Nunito SemiBold" panose="00000700000000000000" pitchFamily="2" charset="0"/>
              </a:rPr>
              <a:t>Confidential – </a:t>
            </a:r>
            <a:r>
              <a:rPr lang="en-US" sz="506">
                <a:solidFill>
                  <a:srgbClr val="005A65"/>
                </a:solidFill>
                <a:latin typeface="Nunito Light" panose="00000400000000000000" pitchFamily="2" charset="0"/>
              </a:rPr>
              <a:t>Not Intended for Distribution</a:t>
            </a:r>
          </a:p>
        </p:txBody>
      </p:sp>
      <p:pic>
        <p:nvPicPr>
          <p:cNvPr id="4" name="Picture 3" descr="Shape, rectangle&#10;&#10;Description automatically generated">
            <a:extLst>
              <a:ext uri="{FF2B5EF4-FFF2-40B4-BE49-F238E27FC236}">
                <a16:creationId xmlns:a16="http://schemas.microsoft.com/office/drawing/2014/main" id="{3B9D1FE6-B0E5-7946-95E1-E7D2118180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1"/>
            <a:ext cx="8077203" cy="549312"/>
          </a:xfrm>
          <a:prstGeom prst="rect">
            <a:avLst/>
          </a:prstGeom>
        </p:spPr>
      </p:pic>
      <p:pic>
        <p:nvPicPr>
          <p:cNvPr id="5" name="Picture 4" descr="A picture containing text, sign&#10;&#10;Description automatically generated">
            <a:extLst>
              <a:ext uri="{FF2B5EF4-FFF2-40B4-BE49-F238E27FC236}">
                <a16:creationId xmlns:a16="http://schemas.microsoft.com/office/drawing/2014/main" id="{EF530F50-B3C8-BD4C-A413-EF3068EB710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5837" y="83351"/>
            <a:ext cx="856872" cy="498468"/>
          </a:xfrm>
          <a:prstGeom prst="rect">
            <a:avLst/>
          </a:prstGeom>
        </p:spPr>
      </p:pic>
      <p:sp>
        <p:nvSpPr>
          <p:cNvPr id="6" name="Text Placeholder 14">
            <a:extLst>
              <a:ext uri="{FF2B5EF4-FFF2-40B4-BE49-F238E27FC236}">
                <a16:creationId xmlns:a16="http://schemas.microsoft.com/office/drawing/2014/main" id="{E0595CF6-48E6-834A-A9B4-EE6FADC23DF7}"/>
              </a:ext>
            </a:extLst>
          </p:cNvPr>
          <p:cNvSpPr>
            <a:spLocks noGrp="1"/>
          </p:cNvSpPr>
          <p:nvPr>
            <p:ph type="body" sz="quarter" idx="11" hasCustomPrompt="1"/>
          </p:nvPr>
        </p:nvSpPr>
        <p:spPr>
          <a:xfrm>
            <a:off x="871829" y="103688"/>
            <a:ext cx="5111262" cy="381000"/>
          </a:xfrm>
          <a:prstGeom prst="rect">
            <a:avLst/>
          </a:prstGeom>
        </p:spPr>
        <p:txBody>
          <a:bodyPr lIns="0" tIns="0" rIns="0" bIns="0"/>
          <a:lstStyle>
            <a:lvl1pPr marL="0" indent="0">
              <a:lnSpc>
                <a:spcPct val="100000"/>
              </a:lnSpc>
              <a:buNone/>
              <a:defRPr sz="2800" b="0" i="0">
                <a:solidFill>
                  <a:schemeClr val="bg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
        <p:nvSpPr>
          <p:cNvPr id="7" name="Text Placeholder 14">
            <a:extLst>
              <a:ext uri="{FF2B5EF4-FFF2-40B4-BE49-F238E27FC236}">
                <a16:creationId xmlns:a16="http://schemas.microsoft.com/office/drawing/2014/main" id="{FE8101E1-A5AE-D74B-B317-7EB4F48CC54E}"/>
              </a:ext>
            </a:extLst>
          </p:cNvPr>
          <p:cNvSpPr>
            <a:spLocks noGrp="1"/>
          </p:cNvSpPr>
          <p:nvPr>
            <p:ph type="body" sz="quarter" idx="12" hasCustomPrompt="1"/>
          </p:nvPr>
        </p:nvSpPr>
        <p:spPr>
          <a:xfrm>
            <a:off x="871829" y="1198787"/>
            <a:ext cx="6825183" cy="3095919"/>
          </a:xfrm>
          <a:prstGeom prst="rect">
            <a:avLst/>
          </a:prstGeom>
        </p:spPr>
        <p:txBody>
          <a:bodyPr lIns="0" tIns="0" rIns="0" bIns="0"/>
          <a:lstStyle>
            <a:lvl1pPr marL="285750" indent="-285750">
              <a:lnSpc>
                <a:spcPct val="200000"/>
              </a:lnSpc>
              <a:spcBef>
                <a:spcPts val="0"/>
              </a:spcBef>
              <a:buClr>
                <a:schemeClr val="accent1"/>
              </a:buClr>
              <a:buSzPct val="100000"/>
              <a:buFont typeface="Arial" panose="020B0604020202020204" pitchFamily="34" charset="0"/>
              <a:buChar char="•"/>
              <a:defRPr sz="1400" b="0" i="0">
                <a:solidFill>
                  <a:schemeClr val="tx1"/>
                </a:solidFill>
                <a:latin typeface="Nunito" pitchFamily="2" charset="77"/>
                <a:ea typeface="Open Sans" panose="020B0606030504020204" pitchFamily="34" charset="0"/>
                <a:cs typeface="Open Sans" panose="020B0606030504020204" pitchFamily="34" charset="0"/>
              </a:defRPr>
            </a:lvl1pPr>
          </a:lstStyle>
          <a:p>
            <a:pPr lvl="0"/>
            <a:r>
              <a:rPr lang="en-US"/>
              <a:t>List</a:t>
            </a:r>
          </a:p>
          <a:p>
            <a:pPr lvl="0"/>
            <a:r>
              <a:rPr lang="en-US"/>
              <a:t>List</a:t>
            </a:r>
          </a:p>
          <a:p>
            <a:pPr lvl="0"/>
            <a:r>
              <a:rPr lang="en-US"/>
              <a:t>List</a:t>
            </a:r>
          </a:p>
          <a:p>
            <a:pPr lvl="0"/>
            <a:r>
              <a:rPr lang="en-US"/>
              <a:t>List </a:t>
            </a:r>
          </a:p>
          <a:p>
            <a:pPr lvl="0"/>
            <a:r>
              <a:rPr lang="en-US"/>
              <a:t>List</a:t>
            </a:r>
          </a:p>
          <a:p>
            <a:pPr lvl="0"/>
            <a:r>
              <a:rPr lang="en-US"/>
              <a:t>List</a:t>
            </a:r>
          </a:p>
          <a:p>
            <a:pPr lvl="0"/>
            <a:endParaRPr lang="en-US"/>
          </a:p>
        </p:txBody>
      </p:sp>
    </p:spTree>
    <p:extLst>
      <p:ext uri="{BB962C8B-B14F-4D97-AF65-F5344CB8AC3E}">
        <p14:creationId xmlns:p14="http://schemas.microsoft.com/office/powerpoint/2010/main" val="35899705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1B143-5599-CC4A-8257-CC9BFEF5F43A}"/>
              </a:ext>
            </a:extLst>
          </p:cNvPr>
          <p:cNvSpPr txBox="1"/>
          <p:nvPr userDrawn="1"/>
        </p:nvSpPr>
        <p:spPr>
          <a:xfrm>
            <a:off x="369353" y="4869637"/>
            <a:ext cx="1785213" cy="170175"/>
          </a:xfrm>
          <a:prstGeom prst="rect">
            <a:avLst/>
          </a:prstGeom>
          <a:noFill/>
        </p:spPr>
        <p:txBody>
          <a:bodyPr wrap="square" rtlCol="0">
            <a:spAutoFit/>
          </a:bodyPr>
          <a:lstStyle/>
          <a:p>
            <a:pPr defTabSz="685800">
              <a:defRPr/>
            </a:pPr>
            <a:r>
              <a:rPr lang="en-US" sz="506">
                <a:solidFill>
                  <a:srgbClr val="005A65"/>
                </a:solidFill>
                <a:latin typeface="Nunito SemiBold" panose="00000700000000000000" pitchFamily="2" charset="0"/>
              </a:rPr>
              <a:t>Confidential – </a:t>
            </a:r>
            <a:r>
              <a:rPr lang="en-US" sz="506">
                <a:solidFill>
                  <a:srgbClr val="005A65"/>
                </a:solidFill>
                <a:latin typeface="Nunito Light" panose="00000400000000000000" pitchFamily="2" charset="0"/>
              </a:rPr>
              <a:t>Not Intended for Distribution</a:t>
            </a:r>
          </a:p>
        </p:txBody>
      </p:sp>
      <p:pic>
        <p:nvPicPr>
          <p:cNvPr id="4" name="Picture 3" descr="Shape, rectangle&#10;&#10;Description automatically generated">
            <a:extLst>
              <a:ext uri="{FF2B5EF4-FFF2-40B4-BE49-F238E27FC236}">
                <a16:creationId xmlns:a16="http://schemas.microsoft.com/office/drawing/2014/main" id="{3B9D1FE6-B0E5-7946-95E1-E7D2118180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1"/>
            <a:ext cx="8077203" cy="549312"/>
          </a:xfrm>
          <a:prstGeom prst="rect">
            <a:avLst/>
          </a:prstGeom>
        </p:spPr>
      </p:pic>
      <p:pic>
        <p:nvPicPr>
          <p:cNvPr id="5" name="Picture 4" descr="A picture containing text, sign&#10;&#10;Description automatically generated">
            <a:extLst>
              <a:ext uri="{FF2B5EF4-FFF2-40B4-BE49-F238E27FC236}">
                <a16:creationId xmlns:a16="http://schemas.microsoft.com/office/drawing/2014/main" id="{EF530F50-B3C8-BD4C-A413-EF3068EB710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5837" y="83351"/>
            <a:ext cx="856872" cy="498468"/>
          </a:xfrm>
          <a:prstGeom prst="rect">
            <a:avLst/>
          </a:prstGeom>
        </p:spPr>
      </p:pic>
      <p:sp>
        <p:nvSpPr>
          <p:cNvPr id="6" name="Text Placeholder 14">
            <a:extLst>
              <a:ext uri="{FF2B5EF4-FFF2-40B4-BE49-F238E27FC236}">
                <a16:creationId xmlns:a16="http://schemas.microsoft.com/office/drawing/2014/main" id="{E0595CF6-48E6-834A-A9B4-EE6FADC23DF7}"/>
              </a:ext>
            </a:extLst>
          </p:cNvPr>
          <p:cNvSpPr>
            <a:spLocks noGrp="1"/>
          </p:cNvSpPr>
          <p:nvPr>
            <p:ph type="body" sz="quarter" idx="11" hasCustomPrompt="1"/>
          </p:nvPr>
        </p:nvSpPr>
        <p:spPr>
          <a:xfrm>
            <a:off x="871829" y="103688"/>
            <a:ext cx="5111262" cy="381000"/>
          </a:xfrm>
          <a:prstGeom prst="rect">
            <a:avLst/>
          </a:prstGeom>
        </p:spPr>
        <p:txBody>
          <a:bodyPr lIns="0" tIns="0" rIns="0" bIns="0"/>
          <a:lstStyle>
            <a:lvl1pPr marL="0" indent="0">
              <a:lnSpc>
                <a:spcPct val="100000"/>
              </a:lnSpc>
              <a:buNone/>
              <a:defRPr sz="2800" b="0" i="0">
                <a:solidFill>
                  <a:schemeClr val="bg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
        <p:nvSpPr>
          <p:cNvPr id="7" name="Text Placeholder 14">
            <a:extLst>
              <a:ext uri="{FF2B5EF4-FFF2-40B4-BE49-F238E27FC236}">
                <a16:creationId xmlns:a16="http://schemas.microsoft.com/office/drawing/2014/main" id="{FE8101E1-A5AE-D74B-B317-7EB4F48CC54E}"/>
              </a:ext>
            </a:extLst>
          </p:cNvPr>
          <p:cNvSpPr>
            <a:spLocks noGrp="1"/>
          </p:cNvSpPr>
          <p:nvPr>
            <p:ph type="body" sz="quarter" idx="12" hasCustomPrompt="1"/>
          </p:nvPr>
        </p:nvSpPr>
        <p:spPr>
          <a:xfrm>
            <a:off x="871829" y="1198787"/>
            <a:ext cx="6825183" cy="3095919"/>
          </a:xfrm>
          <a:prstGeom prst="rect">
            <a:avLst/>
          </a:prstGeom>
        </p:spPr>
        <p:txBody>
          <a:bodyPr lIns="0" tIns="0" rIns="0" bIns="0"/>
          <a:lstStyle>
            <a:lvl1pPr marL="342900" indent="-342900">
              <a:lnSpc>
                <a:spcPct val="200000"/>
              </a:lnSpc>
              <a:spcBef>
                <a:spcPts val="0"/>
              </a:spcBef>
              <a:buClr>
                <a:schemeClr val="accent1"/>
              </a:buClr>
              <a:buSzPct val="100000"/>
              <a:buFont typeface="+mj-lt"/>
              <a:buAutoNum type="arabicPeriod"/>
              <a:defRPr sz="1400" b="0" i="0">
                <a:solidFill>
                  <a:schemeClr val="tx1"/>
                </a:solidFill>
                <a:latin typeface="Nunito" pitchFamily="2" charset="77"/>
                <a:ea typeface="Open Sans" panose="020B0606030504020204" pitchFamily="34" charset="0"/>
                <a:cs typeface="Open Sans" panose="020B0606030504020204" pitchFamily="34" charset="0"/>
              </a:defRPr>
            </a:lvl1pPr>
          </a:lstStyle>
          <a:p>
            <a:pPr lvl="0"/>
            <a:r>
              <a:rPr lang="en-US"/>
              <a:t>List</a:t>
            </a:r>
          </a:p>
          <a:p>
            <a:pPr lvl="0"/>
            <a:r>
              <a:rPr lang="en-US"/>
              <a:t>List</a:t>
            </a:r>
          </a:p>
          <a:p>
            <a:pPr lvl="0"/>
            <a:r>
              <a:rPr lang="en-US"/>
              <a:t>List</a:t>
            </a:r>
          </a:p>
          <a:p>
            <a:pPr lvl="0"/>
            <a:r>
              <a:rPr lang="en-US"/>
              <a:t>List </a:t>
            </a:r>
          </a:p>
          <a:p>
            <a:pPr lvl="0"/>
            <a:r>
              <a:rPr lang="en-US"/>
              <a:t>List</a:t>
            </a:r>
          </a:p>
          <a:p>
            <a:pPr lvl="0"/>
            <a:r>
              <a:rPr lang="en-US"/>
              <a:t>List</a:t>
            </a:r>
          </a:p>
          <a:p>
            <a:pPr lvl="0"/>
            <a:endParaRPr lang="en-US"/>
          </a:p>
        </p:txBody>
      </p:sp>
    </p:spTree>
    <p:extLst>
      <p:ext uri="{BB962C8B-B14F-4D97-AF65-F5344CB8AC3E}">
        <p14:creationId xmlns:p14="http://schemas.microsoft.com/office/powerpoint/2010/main" val="32268107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ody Copy">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1B143-5599-CC4A-8257-CC9BFEF5F43A}"/>
              </a:ext>
            </a:extLst>
          </p:cNvPr>
          <p:cNvSpPr txBox="1"/>
          <p:nvPr userDrawn="1"/>
        </p:nvSpPr>
        <p:spPr>
          <a:xfrm>
            <a:off x="369353" y="4869637"/>
            <a:ext cx="1785213" cy="170175"/>
          </a:xfrm>
          <a:prstGeom prst="rect">
            <a:avLst/>
          </a:prstGeom>
          <a:noFill/>
        </p:spPr>
        <p:txBody>
          <a:bodyPr wrap="square" rtlCol="0">
            <a:spAutoFit/>
          </a:bodyPr>
          <a:lstStyle/>
          <a:p>
            <a:pPr defTabSz="685800">
              <a:defRPr/>
            </a:pPr>
            <a:r>
              <a:rPr lang="en-US" sz="506">
                <a:solidFill>
                  <a:srgbClr val="005A65"/>
                </a:solidFill>
                <a:latin typeface="Nunito SemiBold" panose="00000700000000000000" pitchFamily="2" charset="0"/>
              </a:rPr>
              <a:t>Confidential – </a:t>
            </a:r>
            <a:r>
              <a:rPr lang="en-US" sz="506">
                <a:solidFill>
                  <a:srgbClr val="005A65"/>
                </a:solidFill>
                <a:latin typeface="Nunito Light" panose="00000400000000000000" pitchFamily="2" charset="0"/>
              </a:rPr>
              <a:t>Not Intended for Distribution</a:t>
            </a:r>
          </a:p>
        </p:txBody>
      </p:sp>
      <p:pic>
        <p:nvPicPr>
          <p:cNvPr id="4" name="Picture 3" descr="Shape, rectangle&#10;&#10;Description automatically generated">
            <a:extLst>
              <a:ext uri="{FF2B5EF4-FFF2-40B4-BE49-F238E27FC236}">
                <a16:creationId xmlns:a16="http://schemas.microsoft.com/office/drawing/2014/main" id="{3B9D1FE6-B0E5-7946-95E1-E7D2118180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flipH="1">
            <a:off x="0" y="1"/>
            <a:ext cx="8077203" cy="549312"/>
          </a:xfrm>
          <a:prstGeom prst="rect">
            <a:avLst/>
          </a:prstGeom>
        </p:spPr>
      </p:pic>
      <p:pic>
        <p:nvPicPr>
          <p:cNvPr id="5" name="Picture 4" descr="A picture containing text, sign&#10;&#10;Description automatically generated">
            <a:extLst>
              <a:ext uri="{FF2B5EF4-FFF2-40B4-BE49-F238E27FC236}">
                <a16:creationId xmlns:a16="http://schemas.microsoft.com/office/drawing/2014/main" id="{EF530F50-B3C8-BD4C-A413-EF3068EB710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5837" y="83351"/>
            <a:ext cx="856872" cy="498468"/>
          </a:xfrm>
          <a:prstGeom prst="rect">
            <a:avLst/>
          </a:prstGeom>
        </p:spPr>
      </p:pic>
      <p:sp>
        <p:nvSpPr>
          <p:cNvPr id="6" name="Text Placeholder 14">
            <a:extLst>
              <a:ext uri="{FF2B5EF4-FFF2-40B4-BE49-F238E27FC236}">
                <a16:creationId xmlns:a16="http://schemas.microsoft.com/office/drawing/2014/main" id="{E0595CF6-48E6-834A-A9B4-EE6FADC23DF7}"/>
              </a:ext>
            </a:extLst>
          </p:cNvPr>
          <p:cNvSpPr>
            <a:spLocks noGrp="1"/>
          </p:cNvSpPr>
          <p:nvPr>
            <p:ph type="body" sz="quarter" idx="11" hasCustomPrompt="1"/>
          </p:nvPr>
        </p:nvSpPr>
        <p:spPr>
          <a:xfrm>
            <a:off x="871829" y="103688"/>
            <a:ext cx="5111262" cy="381000"/>
          </a:xfrm>
          <a:prstGeom prst="rect">
            <a:avLst/>
          </a:prstGeom>
        </p:spPr>
        <p:txBody>
          <a:bodyPr lIns="0" tIns="0" rIns="0" bIns="0"/>
          <a:lstStyle>
            <a:lvl1pPr marL="0" indent="0">
              <a:lnSpc>
                <a:spcPct val="100000"/>
              </a:lnSpc>
              <a:buNone/>
              <a:defRPr sz="2800" b="0" i="0">
                <a:solidFill>
                  <a:schemeClr val="bg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
        <p:nvSpPr>
          <p:cNvPr id="7" name="Text Placeholder 14">
            <a:extLst>
              <a:ext uri="{FF2B5EF4-FFF2-40B4-BE49-F238E27FC236}">
                <a16:creationId xmlns:a16="http://schemas.microsoft.com/office/drawing/2014/main" id="{FE8101E1-A5AE-D74B-B317-7EB4F48CC54E}"/>
              </a:ext>
            </a:extLst>
          </p:cNvPr>
          <p:cNvSpPr>
            <a:spLocks noGrp="1"/>
          </p:cNvSpPr>
          <p:nvPr>
            <p:ph type="body" sz="quarter" idx="12" hasCustomPrompt="1"/>
          </p:nvPr>
        </p:nvSpPr>
        <p:spPr>
          <a:xfrm>
            <a:off x="871829" y="1428750"/>
            <a:ext cx="6825183" cy="3095919"/>
          </a:xfrm>
          <a:prstGeom prst="rect">
            <a:avLst/>
          </a:prstGeom>
        </p:spPr>
        <p:txBody>
          <a:bodyPr lIns="0" tIns="0" rIns="0" bIns="0"/>
          <a:lstStyle>
            <a:lvl1pPr marL="0" indent="0">
              <a:lnSpc>
                <a:spcPct val="150000"/>
              </a:lnSpc>
              <a:spcBef>
                <a:spcPts val="0"/>
              </a:spcBef>
              <a:buClr>
                <a:schemeClr val="accent1"/>
              </a:buClr>
              <a:buSzPct val="100000"/>
              <a:buFontTx/>
              <a:buNone/>
              <a:defRPr sz="1200" b="0" i="0">
                <a:solidFill>
                  <a:schemeClr val="tx1"/>
                </a:solidFill>
                <a:latin typeface="Nunito" pitchFamily="2" charset="77"/>
                <a:ea typeface="Open Sans" panose="020B0606030504020204" pitchFamily="34" charset="0"/>
                <a:cs typeface="Open Sans" panose="020B0606030504020204" pitchFamily="34" charset="0"/>
              </a:defRPr>
            </a:lvl1pPr>
          </a:lstStyle>
          <a:p>
            <a:pPr lvl="0"/>
            <a:r>
              <a:rPr lang="en-US"/>
              <a:t>Insert body copy</a:t>
            </a:r>
          </a:p>
        </p:txBody>
      </p:sp>
    </p:spTree>
    <p:extLst>
      <p:ext uri="{BB962C8B-B14F-4D97-AF65-F5344CB8AC3E}">
        <p14:creationId xmlns:p14="http://schemas.microsoft.com/office/powerpoint/2010/main" val="32216498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004B2516-8291-5B4C-BFEE-E0E99C10A4E2}"/>
              </a:ext>
            </a:extLst>
          </p:cNvPr>
          <p:cNvSpPr/>
          <p:nvPr userDrawn="1"/>
        </p:nvSpPr>
        <p:spPr>
          <a:xfrm>
            <a:off x="1" y="0"/>
            <a:ext cx="1788138" cy="5143500"/>
          </a:xfrm>
          <a:prstGeom prst="rect">
            <a:avLst/>
          </a:prstGeom>
          <a:gradFill flip="none" rotWithShape="1">
            <a:gsLst>
              <a:gs pos="100000">
                <a:schemeClr val="accent2">
                  <a:lumMod val="98609"/>
                  <a:lumOff val="1391"/>
                </a:schemeClr>
              </a:gs>
              <a:gs pos="0">
                <a:srgbClr val="92D050"/>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ID" sz="1350">
              <a:solidFill>
                <a:prstClr val="white"/>
              </a:solidFill>
              <a:latin typeface="Open Sans" panose="020B0606030504020204" pitchFamily="34" charset="0"/>
            </a:endParaRPr>
          </a:p>
        </p:txBody>
      </p:sp>
      <p:sp>
        <p:nvSpPr>
          <p:cNvPr id="11" name="Shape 610">
            <a:extLst>
              <a:ext uri="{FF2B5EF4-FFF2-40B4-BE49-F238E27FC236}">
                <a16:creationId xmlns:a16="http://schemas.microsoft.com/office/drawing/2014/main" id="{AEC7B150-68FD-FF41-8DD9-A4846DCF26E2}"/>
              </a:ext>
            </a:extLst>
          </p:cNvPr>
          <p:cNvSpPr/>
          <p:nvPr userDrawn="1"/>
        </p:nvSpPr>
        <p:spPr>
          <a:xfrm>
            <a:off x="868023" y="1726313"/>
            <a:ext cx="0" cy="3417188"/>
          </a:xfrm>
          <a:prstGeom prst="line">
            <a:avLst/>
          </a:prstGeom>
          <a:ln w="25400">
            <a:solidFill>
              <a:srgbClr val="FFFFFF"/>
            </a:solidFill>
            <a:miter lim="400000"/>
          </a:ln>
        </p:spPr>
        <p:txBody>
          <a:bodyPr lIns="0" tIns="0" rIns="0" bIns="0" anchor="ctr"/>
          <a:lstStyle/>
          <a:p>
            <a:pPr lvl="0">
              <a:defRPr sz="3200"/>
            </a:pPr>
            <a:endParaRPr sz="1200"/>
          </a:p>
        </p:txBody>
      </p:sp>
      <p:sp>
        <p:nvSpPr>
          <p:cNvPr id="12" name="Shape 614">
            <a:extLst>
              <a:ext uri="{FF2B5EF4-FFF2-40B4-BE49-F238E27FC236}">
                <a16:creationId xmlns:a16="http://schemas.microsoft.com/office/drawing/2014/main" id="{4E7E7C5F-9349-5F40-B187-71D671867CB2}"/>
              </a:ext>
            </a:extLst>
          </p:cNvPr>
          <p:cNvSpPr/>
          <p:nvPr userDrawn="1"/>
        </p:nvSpPr>
        <p:spPr>
          <a:xfrm>
            <a:off x="868023" y="0"/>
            <a:ext cx="0" cy="791072"/>
          </a:xfrm>
          <a:prstGeom prst="line">
            <a:avLst/>
          </a:prstGeom>
          <a:ln w="25400">
            <a:solidFill>
              <a:srgbClr val="FFFFFF"/>
            </a:solidFill>
            <a:miter lim="400000"/>
          </a:ln>
        </p:spPr>
        <p:txBody>
          <a:bodyPr lIns="0" tIns="0" rIns="0" bIns="0" anchor="ctr"/>
          <a:lstStyle/>
          <a:p>
            <a:pPr lvl="0">
              <a:defRPr sz="3200"/>
            </a:pPr>
            <a:endParaRPr sz="1200"/>
          </a:p>
        </p:txBody>
      </p:sp>
      <p:sp>
        <p:nvSpPr>
          <p:cNvPr id="14" name="Shape 2540">
            <a:extLst>
              <a:ext uri="{FF2B5EF4-FFF2-40B4-BE49-F238E27FC236}">
                <a16:creationId xmlns:a16="http://schemas.microsoft.com/office/drawing/2014/main" id="{804DE6FD-3283-0B43-A2E2-972D4939260B}"/>
              </a:ext>
            </a:extLst>
          </p:cNvPr>
          <p:cNvSpPr/>
          <p:nvPr userDrawn="1"/>
        </p:nvSpPr>
        <p:spPr>
          <a:xfrm>
            <a:off x="398568" y="787404"/>
            <a:ext cx="938910" cy="938910"/>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solidFill>
          <a:ln w="12700">
            <a:miter lim="400000"/>
          </a:ln>
        </p:spPr>
        <p:txBody>
          <a:bodyPr lIns="38100" tIns="38100" rIns="38100" bIns="38100" anchor="ctr"/>
          <a:lstStyle/>
          <a:p>
            <a:pPr defTabSz="457200">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a:solidFill>
                <a:schemeClr val="bg1"/>
              </a:solidFill>
            </a:endParaRPr>
          </a:p>
        </p:txBody>
      </p:sp>
      <p:pic>
        <p:nvPicPr>
          <p:cNvPr id="15" name="Picture 14" descr="A picture containing text, sign&#10;&#10;Description automatically generated">
            <a:extLst>
              <a:ext uri="{FF2B5EF4-FFF2-40B4-BE49-F238E27FC236}">
                <a16:creationId xmlns:a16="http://schemas.microsoft.com/office/drawing/2014/main" id="{73EFD2F1-3C34-1B44-8CE1-E845B95B5BB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077200" y="209550"/>
            <a:ext cx="721339" cy="419624"/>
          </a:xfrm>
          <a:prstGeom prst="rect">
            <a:avLst/>
          </a:prstGeom>
        </p:spPr>
      </p:pic>
      <p:sp>
        <p:nvSpPr>
          <p:cNvPr id="16" name="Text Placeholder 14">
            <a:extLst>
              <a:ext uri="{FF2B5EF4-FFF2-40B4-BE49-F238E27FC236}">
                <a16:creationId xmlns:a16="http://schemas.microsoft.com/office/drawing/2014/main" id="{714BE19F-DD75-ED4F-87F4-1CDD70B591FF}"/>
              </a:ext>
            </a:extLst>
          </p:cNvPr>
          <p:cNvSpPr>
            <a:spLocks noGrp="1"/>
          </p:cNvSpPr>
          <p:nvPr>
            <p:ph type="body" sz="quarter" idx="12" hasCustomPrompt="1"/>
          </p:nvPr>
        </p:nvSpPr>
        <p:spPr>
          <a:xfrm>
            <a:off x="2619718" y="1429818"/>
            <a:ext cx="6825183" cy="3095919"/>
          </a:xfrm>
          <a:prstGeom prst="rect">
            <a:avLst/>
          </a:prstGeom>
        </p:spPr>
        <p:txBody>
          <a:bodyPr lIns="0" tIns="0" rIns="0" bIns="0"/>
          <a:lstStyle>
            <a:lvl1pPr marL="285750" indent="-285750">
              <a:lnSpc>
                <a:spcPct val="200000"/>
              </a:lnSpc>
              <a:spcBef>
                <a:spcPts val="0"/>
              </a:spcBef>
              <a:buClr>
                <a:srgbClr val="00B050"/>
              </a:buClr>
              <a:buSzPct val="100000"/>
              <a:buFont typeface="Wingdings" pitchFamily="2" charset="2"/>
              <a:buChar char="ü"/>
              <a:defRPr sz="1400" b="0" i="0">
                <a:solidFill>
                  <a:schemeClr val="tx1"/>
                </a:solidFill>
                <a:latin typeface="Nunito" pitchFamily="2" charset="77"/>
                <a:ea typeface="Open Sans" panose="020B0606030504020204" pitchFamily="34" charset="0"/>
                <a:cs typeface="Open Sans" panose="020B0606030504020204" pitchFamily="34" charset="0"/>
              </a:defRPr>
            </a:lvl1pPr>
          </a:lstStyle>
          <a:p>
            <a:pPr lvl="0"/>
            <a:r>
              <a:rPr lang="en-US"/>
              <a:t>List</a:t>
            </a:r>
          </a:p>
          <a:p>
            <a:pPr lvl="0"/>
            <a:r>
              <a:rPr lang="en-US"/>
              <a:t>List</a:t>
            </a:r>
          </a:p>
          <a:p>
            <a:pPr lvl="0"/>
            <a:r>
              <a:rPr lang="en-US"/>
              <a:t>List</a:t>
            </a:r>
          </a:p>
          <a:p>
            <a:pPr lvl="0"/>
            <a:r>
              <a:rPr lang="en-US"/>
              <a:t>List </a:t>
            </a:r>
          </a:p>
          <a:p>
            <a:pPr lvl="0"/>
            <a:r>
              <a:rPr lang="en-US"/>
              <a:t>List</a:t>
            </a:r>
          </a:p>
          <a:p>
            <a:pPr lvl="0"/>
            <a:r>
              <a:rPr lang="en-US"/>
              <a:t>List</a:t>
            </a:r>
          </a:p>
          <a:p>
            <a:pPr lvl="0"/>
            <a:endParaRPr lang="en-US"/>
          </a:p>
        </p:txBody>
      </p:sp>
      <p:sp>
        <p:nvSpPr>
          <p:cNvPr id="17" name="Text Placeholder 14">
            <a:extLst>
              <a:ext uri="{FF2B5EF4-FFF2-40B4-BE49-F238E27FC236}">
                <a16:creationId xmlns:a16="http://schemas.microsoft.com/office/drawing/2014/main" id="{2CC993CC-3B7C-7A47-BB93-1EDA69E5FA8A}"/>
              </a:ext>
            </a:extLst>
          </p:cNvPr>
          <p:cNvSpPr>
            <a:spLocks noGrp="1"/>
          </p:cNvSpPr>
          <p:nvPr>
            <p:ph type="body" sz="quarter" idx="13" hasCustomPrompt="1"/>
          </p:nvPr>
        </p:nvSpPr>
        <p:spPr>
          <a:xfrm>
            <a:off x="2619718" y="617763"/>
            <a:ext cx="5111262" cy="658587"/>
          </a:xfrm>
          <a:prstGeom prst="rect">
            <a:avLst/>
          </a:prstGeom>
        </p:spPr>
        <p:txBody>
          <a:bodyPr lIns="0" tIns="0" rIns="0" bIns="0"/>
          <a:lstStyle>
            <a:lvl1pPr marL="0" indent="0">
              <a:lnSpc>
                <a:spcPct val="150000"/>
              </a:lnSpc>
              <a:spcBef>
                <a:spcPts val="0"/>
              </a:spcBef>
              <a:buClr>
                <a:schemeClr val="accent1"/>
              </a:buClr>
              <a:buSzPct val="100000"/>
              <a:buFont typeface="Arial" panose="020B0604020202020204" pitchFamily="34" charset="0"/>
              <a:buNone/>
              <a:defRPr sz="2800" b="0" i="0">
                <a:solidFill>
                  <a:schemeClr val="accent1"/>
                </a:solidFill>
                <a:latin typeface="Nunito" pitchFamily="2" charset="77"/>
                <a:ea typeface="Open Sans" panose="020B0606030504020204" pitchFamily="34" charset="0"/>
                <a:cs typeface="Open Sans" panose="020B0606030504020204" pitchFamily="34" charset="0"/>
              </a:defRPr>
            </a:lvl1pPr>
          </a:lstStyle>
          <a:p>
            <a:pPr lvl="0"/>
            <a:r>
              <a:rPr lang="en-US"/>
              <a:t>Checklist</a:t>
            </a:r>
          </a:p>
        </p:txBody>
      </p:sp>
    </p:spTree>
    <p:extLst>
      <p:ext uri="{BB962C8B-B14F-4D97-AF65-F5344CB8AC3E}">
        <p14:creationId xmlns:p14="http://schemas.microsoft.com/office/powerpoint/2010/main" val="41245109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Large Photo">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4E1B143-5599-CC4A-8257-CC9BFEF5F43A}"/>
              </a:ext>
            </a:extLst>
          </p:cNvPr>
          <p:cNvSpPr txBox="1"/>
          <p:nvPr userDrawn="1"/>
        </p:nvSpPr>
        <p:spPr>
          <a:xfrm>
            <a:off x="369353" y="4869637"/>
            <a:ext cx="1785213" cy="170175"/>
          </a:xfrm>
          <a:prstGeom prst="rect">
            <a:avLst/>
          </a:prstGeom>
          <a:noFill/>
        </p:spPr>
        <p:txBody>
          <a:bodyPr wrap="square" rtlCol="0">
            <a:spAutoFit/>
          </a:bodyPr>
          <a:lstStyle/>
          <a:p>
            <a:pPr defTabSz="685800">
              <a:defRPr/>
            </a:pPr>
            <a:r>
              <a:rPr lang="en-US" sz="506">
                <a:solidFill>
                  <a:srgbClr val="005A65"/>
                </a:solidFill>
                <a:latin typeface="Nunito SemiBold" panose="00000700000000000000" pitchFamily="2" charset="0"/>
              </a:rPr>
              <a:t>Confidential – </a:t>
            </a:r>
            <a:r>
              <a:rPr lang="en-US" sz="506">
                <a:solidFill>
                  <a:srgbClr val="005A65"/>
                </a:solidFill>
                <a:latin typeface="Nunito Light" panose="00000400000000000000" pitchFamily="2" charset="0"/>
              </a:rPr>
              <a:t>Not Intended for Distribution</a:t>
            </a:r>
          </a:p>
        </p:txBody>
      </p:sp>
      <p:pic>
        <p:nvPicPr>
          <p:cNvPr id="5" name="Picture 4" descr="A picture containing text, sign&#10;&#10;Description automatically generated">
            <a:extLst>
              <a:ext uri="{FF2B5EF4-FFF2-40B4-BE49-F238E27FC236}">
                <a16:creationId xmlns:a16="http://schemas.microsoft.com/office/drawing/2014/main" id="{EF530F50-B3C8-BD4C-A413-EF3068EB710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155837" y="83351"/>
            <a:ext cx="856872" cy="498468"/>
          </a:xfrm>
          <a:prstGeom prst="rect">
            <a:avLst/>
          </a:prstGeom>
        </p:spPr>
      </p:pic>
      <p:sp>
        <p:nvSpPr>
          <p:cNvPr id="8" name="Picture Placeholder 13">
            <a:extLst>
              <a:ext uri="{FF2B5EF4-FFF2-40B4-BE49-F238E27FC236}">
                <a16:creationId xmlns:a16="http://schemas.microsoft.com/office/drawing/2014/main" id="{E31007CC-28A0-9642-ADB6-444030B46AE8}"/>
              </a:ext>
            </a:extLst>
          </p:cNvPr>
          <p:cNvSpPr>
            <a:spLocks noGrp="1"/>
          </p:cNvSpPr>
          <p:nvPr>
            <p:ph type="pic" sz="quarter" idx="12" hasCustomPrompt="1"/>
          </p:nvPr>
        </p:nvSpPr>
        <p:spPr>
          <a:xfrm>
            <a:off x="914400" y="819150"/>
            <a:ext cx="7315200" cy="3828766"/>
          </a:xfrm>
          <a:custGeom>
            <a:avLst/>
            <a:gdLst>
              <a:gd name="connsiteX0" fmla="*/ 0 w 3253289"/>
              <a:gd name="connsiteY0" fmla="*/ 0 h 3762955"/>
              <a:gd name="connsiteX1" fmla="*/ 3253289 w 3253289"/>
              <a:gd name="connsiteY1" fmla="*/ 0 h 3762955"/>
              <a:gd name="connsiteX2" fmla="*/ 3253289 w 3253289"/>
              <a:gd name="connsiteY2" fmla="*/ 3762955 h 3762955"/>
              <a:gd name="connsiteX3" fmla="*/ 0 w 3253289"/>
              <a:gd name="connsiteY3" fmla="*/ 3762955 h 3762955"/>
            </a:gdLst>
            <a:ahLst/>
            <a:cxnLst>
              <a:cxn ang="0">
                <a:pos x="connsiteX0" y="connsiteY0"/>
              </a:cxn>
              <a:cxn ang="0">
                <a:pos x="connsiteX1" y="connsiteY1"/>
              </a:cxn>
              <a:cxn ang="0">
                <a:pos x="connsiteX2" y="connsiteY2"/>
              </a:cxn>
              <a:cxn ang="0">
                <a:pos x="connsiteX3" y="connsiteY3"/>
              </a:cxn>
            </a:cxnLst>
            <a:rect l="l" t="t" r="r" b="b"/>
            <a:pathLst>
              <a:path w="3253289" h="3762955">
                <a:moveTo>
                  <a:pt x="0" y="0"/>
                </a:moveTo>
                <a:lnTo>
                  <a:pt x="3253289" y="0"/>
                </a:lnTo>
                <a:lnTo>
                  <a:pt x="3253289" y="3762955"/>
                </a:lnTo>
                <a:lnTo>
                  <a:pt x="0" y="3762955"/>
                </a:lnTo>
                <a:close/>
              </a:path>
            </a:pathLst>
          </a:custGeom>
          <a:solidFill>
            <a:schemeClr val="bg2">
              <a:lumMod val="75000"/>
            </a:schemeClr>
          </a:solidFill>
        </p:spPr>
        <p:txBody>
          <a:bodyPr wrap="square">
            <a:noAutofit/>
          </a:bodyPr>
          <a:lstStyle>
            <a:lvl1pPr marL="0" indent="0" algn="ctr">
              <a:buNone/>
              <a:defRPr sz="900" baseline="0"/>
            </a:lvl1pPr>
          </a:lstStyle>
          <a:p>
            <a:r>
              <a:rPr lang="en-US"/>
              <a:t>Add your image here [Drag and Drop]</a:t>
            </a:r>
          </a:p>
        </p:txBody>
      </p:sp>
    </p:spTree>
    <p:extLst>
      <p:ext uri="{BB962C8B-B14F-4D97-AF65-F5344CB8AC3E}">
        <p14:creationId xmlns:p14="http://schemas.microsoft.com/office/powerpoint/2010/main" val="37510712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hoto_Left">
    <p:spTree>
      <p:nvGrpSpPr>
        <p:cNvPr id="1" name=""/>
        <p:cNvGrpSpPr/>
        <p:nvPr/>
      </p:nvGrpSpPr>
      <p:grpSpPr>
        <a:xfrm>
          <a:off x="0" y="0"/>
          <a:ext cx="0" cy="0"/>
          <a:chOff x="0" y="0"/>
          <a:chExt cx="0" cy="0"/>
        </a:xfrm>
      </p:grpSpPr>
      <p:sp>
        <p:nvSpPr>
          <p:cNvPr id="14" name="Picture Placeholder 13"/>
          <p:cNvSpPr>
            <a:spLocks noGrp="1"/>
          </p:cNvSpPr>
          <p:nvPr>
            <p:ph type="pic" sz="quarter" idx="12" hasCustomPrompt="1"/>
          </p:nvPr>
        </p:nvSpPr>
        <p:spPr>
          <a:xfrm>
            <a:off x="533400" y="1444700"/>
            <a:ext cx="5109161" cy="2822216"/>
          </a:xfrm>
          <a:custGeom>
            <a:avLst/>
            <a:gdLst>
              <a:gd name="connsiteX0" fmla="*/ 0 w 3253289"/>
              <a:gd name="connsiteY0" fmla="*/ 0 h 3762955"/>
              <a:gd name="connsiteX1" fmla="*/ 3253289 w 3253289"/>
              <a:gd name="connsiteY1" fmla="*/ 0 h 3762955"/>
              <a:gd name="connsiteX2" fmla="*/ 3253289 w 3253289"/>
              <a:gd name="connsiteY2" fmla="*/ 3762955 h 3762955"/>
              <a:gd name="connsiteX3" fmla="*/ 0 w 3253289"/>
              <a:gd name="connsiteY3" fmla="*/ 3762955 h 3762955"/>
            </a:gdLst>
            <a:ahLst/>
            <a:cxnLst>
              <a:cxn ang="0">
                <a:pos x="connsiteX0" y="connsiteY0"/>
              </a:cxn>
              <a:cxn ang="0">
                <a:pos x="connsiteX1" y="connsiteY1"/>
              </a:cxn>
              <a:cxn ang="0">
                <a:pos x="connsiteX2" y="connsiteY2"/>
              </a:cxn>
              <a:cxn ang="0">
                <a:pos x="connsiteX3" y="connsiteY3"/>
              </a:cxn>
            </a:cxnLst>
            <a:rect l="l" t="t" r="r" b="b"/>
            <a:pathLst>
              <a:path w="3253289" h="3762955">
                <a:moveTo>
                  <a:pt x="0" y="0"/>
                </a:moveTo>
                <a:lnTo>
                  <a:pt x="3253289" y="0"/>
                </a:lnTo>
                <a:lnTo>
                  <a:pt x="3253289" y="3762955"/>
                </a:lnTo>
                <a:lnTo>
                  <a:pt x="0" y="3762955"/>
                </a:lnTo>
                <a:close/>
              </a:path>
            </a:pathLst>
          </a:custGeom>
          <a:solidFill>
            <a:schemeClr val="bg2">
              <a:lumMod val="75000"/>
            </a:schemeClr>
          </a:solidFill>
        </p:spPr>
        <p:txBody>
          <a:bodyPr wrap="square">
            <a:noAutofit/>
          </a:bodyPr>
          <a:lstStyle>
            <a:lvl1pPr marL="0" indent="0" algn="ctr">
              <a:buNone/>
              <a:defRPr sz="900" baseline="0"/>
            </a:lvl1pPr>
          </a:lstStyle>
          <a:p>
            <a:r>
              <a:rPr lang="en-US"/>
              <a:t>Add your image here [Drag and Drop]</a:t>
            </a:r>
          </a:p>
        </p:txBody>
      </p:sp>
      <p:sp>
        <p:nvSpPr>
          <p:cNvPr id="11" name="Rectangle 10">
            <a:extLst>
              <a:ext uri="{FF2B5EF4-FFF2-40B4-BE49-F238E27FC236}">
                <a16:creationId xmlns:a16="http://schemas.microsoft.com/office/drawing/2014/main" id="{D7E7B5C9-A011-B045-BA26-CD2B7A8A7F6A}"/>
              </a:ext>
            </a:extLst>
          </p:cNvPr>
          <p:cNvSpPr/>
          <p:nvPr userDrawn="1"/>
        </p:nvSpPr>
        <p:spPr>
          <a:xfrm>
            <a:off x="0" y="4767263"/>
            <a:ext cx="9144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2" name="Picture 11" descr="A picture containing text, sign&#10;&#10;Description automatically generated">
            <a:extLst>
              <a:ext uri="{FF2B5EF4-FFF2-40B4-BE49-F238E27FC236}">
                <a16:creationId xmlns:a16="http://schemas.microsoft.com/office/drawing/2014/main" id="{9FC1F4B6-6D63-9443-99D5-905322D6FD0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68494" y="199631"/>
            <a:ext cx="856872" cy="498468"/>
          </a:xfrm>
          <a:prstGeom prst="rect">
            <a:avLst/>
          </a:prstGeom>
        </p:spPr>
      </p:pic>
      <p:sp>
        <p:nvSpPr>
          <p:cNvPr id="13" name="Title 1">
            <a:extLst>
              <a:ext uri="{FF2B5EF4-FFF2-40B4-BE49-F238E27FC236}">
                <a16:creationId xmlns:a16="http://schemas.microsoft.com/office/drawing/2014/main" id="{96B120DC-CF59-4A4C-B14E-B2418A4C19D3}"/>
              </a:ext>
            </a:extLst>
          </p:cNvPr>
          <p:cNvSpPr txBox="1">
            <a:spLocks/>
          </p:cNvSpPr>
          <p:nvPr userDrawn="1"/>
        </p:nvSpPr>
        <p:spPr>
          <a:xfrm>
            <a:off x="6093337" y="4800568"/>
            <a:ext cx="3053326" cy="3143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lang="en-US" sz="4400" b="0" kern="1200" cap="all" dirty="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Value.  Compassion.  Service.</a:t>
            </a:r>
            <a:endParaRPr kumimoji="0" lang="en-US" sz="1400" b="1" i="0" u="none" strike="noStrike" kern="1200" cap="all"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5" name="TextBox 14">
            <a:extLst>
              <a:ext uri="{FF2B5EF4-FFF2-40B4-BE49-F238E27FC236}">
                <a16:creationId xmlns:a16="http://schemas.microsoft.com/office/drawing/2014/main" id="{0FE71865-FE55-454C-876C-23F245E71074}"/>
              </a:ext>
            </a:extLst>
          </p:cNvPr>
          <p:cNvSpPr txBox="1"/>
          <p:nvPr userDrawn="1"/>
        </p:nvSpPr>
        <p:spPr>
          <a:xfrm>
            <a:off x="341641" y="4879252"/>
            <a:ext cx="2380284" cy="196208"/>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sp>
        <p:nvSpPr>
          <p:cNvPr id="16" name="Text Placeholder 14">
            <a:extLst>
              <a:ext uri="{FF2B5EF4-FFF2-40B4-BE49-F238E27FC236}">
                <a16:creationId xmlns:a16="http://schemas.microsoft.com/office/drawing/2014/main" id="{9A95E02F-C62C-CE4A-994B-128148A39D17}"/>
              </a:ext>
            </a:extLst>
          </p:cNvPr>
          <p:cNvSpPr>
            <a:spLocks noGrp="1"/>
          </p:cNvSpPr>
          <p:nvPr>
            <p:ph type="body" sz="quarter" idx="11" hasCustomPrompt="1"/>
          </p:nvPr>
        </p:nvSpPr>
        <p:spPr>
          <a:xfrm>
            <a:off x="1143001" y="537855"/>
            <a:ext cx="6825493" cy="406498"/>
          </a:xfrm>
          <a:prstGeom prst="rect">
            <a:avLst/>
          </a:prstGeom>
        </p:spPr>
        <p:txBody>
          <a:bodyPr lIns="0" tIns="0" rIns="0" bIns="0"/>
          <a:lstStyle>
            <a:lvl1pPr marL="0" indent="0" algn="ctr">
              <a:lnSpc>
                <a:spcPct val="100000"/>
              </a:lnSpc>
              <a:buNone/>
              <a:defRPr sz="3200" b="0" i="0">
                <a:solidFill>
                  <a:schemeClr val="accent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
        <p:nvSpPr>
          <p:cNvPr id="17" name="Text Placeholder 14">
            <a:extLst>
              <a:ext uri="{FF2B5EF4-FFF2-40B4-BE49-F238E27FC236}">
                <a16:creationId xmlns:a16="http://schemas.microsoft.com/office/drawing/2014/main" id="{32B7E532-B1E3-5A43-9909-E18A0662E8C2}"/>
              </a:ext>
            </a:extLst>
          </p:cNvPr>
          <p:cNvSpPr>
            <a:spLocks noGrp="1"/>
          </p:cNvSpPr>
          <p:nvPr>
            <p:ph type="body" sz="quarter" idx="13" hasCustomPrompt="1"/>
          </p:nvPr>
        </p:nvSpPr>
        <p:spPr>
          <a:xfrm>
            <a:off x="6001478" y="1444699"/>
            <a:ext cx="2823888" cy="2822217"/>
          </a:xfrm>
          <a:prstGeom prst="rect">
            <a:avLst/>
          </a:prstGeom>
        </p:spPr>
        <p:txBody>
          <a:bodyPr lIns="0" tIns="0" rIns="0" bIns="0"/>
          <a:lstStyle>
            <a:lvl1pPr marL="0" indent="0">
              <a:lnSpc>
                <a:spcPct val="150000"/>
              </a:lnSpc>
              <a:spcBef>
                <a:spcPts val="0"/>
              </a:spcBef>
              <a:buClr>
                <a:schemeClr val="accent1"/>
              </a:buClr>
              <a:buSzPct val="100000"/>
              <a:buFontTx/>
              <a:buNone/>
              <a:defRPr sz="1200" b="0" i="0">
                <a:solidFill>
                  <a:schemeClr val="tx1"/>
                </a:solidFill>
                <a:latin typeface="Nunito" pitchFamily="2" charset="77"/>
                <a:ea typeface="Open Sans" panose="020B0606030504020204" pitchFamily="34" charset="0"/>
                <a:cs typeface="Open Sans" panose="020B0606030504020204" pitchFamily="34" charset="0"/>
              </a:defRPr>
            </a:lvl1pPr>
          </a:lstStyle>
          <a:p>
            <a:pPr lvl="0"/>
            <a:r>
              <a:rPr lang="en-US"/>
              <a:t>Insert body copy</a:t>
            </a:r>
          </a:p>
        </p:txBody>
      </p:sp>
    </p:spTree>
    <p:extLst>
      <p:ext uri="{BB962C8B-B14F-4D97-AF65-F5344CB8AC3E}">
        <p14:creationId xmlns:p14="http://schemas.microsoft.com/office/powerpoint/2010/main" val="30966743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ody Copy_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0D91A5-BFAC-254C-95E4-5F6940919285}"/>
              </a:ext>
            </a:extLst>
          </p:cNvPr>
          <p:cNvSpPr/>
          <p:nvPr userDrawn="1"/>
        </p:nvSpPr>
        <p:spPr>
          <a:xfrm>
            <a:off x="0" y="4767263"/>
            <a:ext cx="9144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4" name="Picture 3" descr="A picture containing text, sign&#10;&#10;Description automatically generated">
            <a:extLst>
              <a:ext uri="{FF2B5EF4-FFF2-40B4-BE49-F238E27FC236}">
                <a16:creationId xmlns:a16="http://schemas.microsoft.com/office/drawing/2014/main" id="{FFD2D809-BB42-9F4D-A0B4-93A7D2BE0C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68494" y="199631"/>
            <a:ext cx="856872" cy="498468"/>
          </a:xfrm>
          <a:prstGeom prst="rect">
            <a:avLst/>
          </a:prstGeom>
        </p:spPr>
      </p:pic>
      <p:sp>
        <p:nvSpPr>
          <p:cNvPr id="5" name="Title 1">
            <a:extLst>
              <a:ext uri="{FF2B5EF4-FFF2-40B4-BE49-F238E27FC236}">
                <a16:creationId xmlns:a16="http://schemas.microsoft.com/office/drawing/2014/main" id="{489220F4-1ED2-8E4E-BDF4-32FC4DED9DD1}"/>
              </a:ext>
            </a:extLst>
          </p:cNvPr>
          <p:cNvSpPr txBox="1">
            <a:spLocks/>
          </p:cNvSpPr>
          <p:nvPr userDrawn="1"/>
        </p:nvSpPr>
        <p:spPr>
          <a:xfrm>
            <a:off x="6093337" y="4800568"/>
            <a:ext cx="3053326" cy="3143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lang="en-US" sz="4400" b="0" kern="1200" cap="all" dirty="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Value.  Compassion.  Service.</a:t>
            </a:r>
            <a:endParaRPr kumimoji="0" lang="en-US" sz="1400" b="1" i="0" u="none" strike="noStrike" kern="1200" cap="all"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6" name="TextBox 5">
            <a:extLst>
              <a:ext uri="{FF2B5EF4-FFF2-40B4-BE49-F238E27FC236}">
                <a16:creationId xmlns:a16="http://schemas.microsoft.com/office/drawing/2014/main" id="{58527AA4-89B9-D949-876A-A119B4B9B21D}"/>
              </a:ext>
            </a:extLst>
          </p:cNvPr>
          <p:cNvSpPr txBox="1"/>
          <p:nvPr userDrawn="1"/>
        </p:nvSpPr>
        <p:spPr>
          <a:xfrm>
            <a:off x="341641" y="4879252"/>
            <a:ext cx="2380284" cy="196208"/>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sp>
        <p:nvSpPr>
          <p:cNvPr id="7" name="Text Placeholder 14">
            <a:extLst>
              <a:ext uri="{FF2B5EF4-FFF2-40B4-BE49-F238E27FC236}">
                <a16:creationId xmlns:a16="http://schemas.microsoft.com/office/drawing/2014/main" id="{5BE36CED-885A-AE4B-A404-9C01791FED37}"/>
              </a:ext>
            </a:extLst>
          </p:cNvPr>
          <p:cNvSpPr>
            <a:spLocks noGrp="1"/>
          </p:cNvSpPr>
          <p:nvPr>
            <p:ph type="body" sz="quarter" idx="11" hasCustomPrompt="1"/>
          </p:nvPr>
        </p:nvSpPr>
        <p:spPr>
          <a:xfrm>
            <a:off x="1143001" y="537855"/>
            <a:ext cx="6825493" cy="406498"/>
          </a:xfrm>
          <a:prstGeom prst="rect">
            <a:avLst/>
          </a:prstGeom>
        </p:spPr>
        <p:txBody>
          <a:bodyPr lIns="0" tIns="0" rIns="0" bIns="0"/>
          <a:lstStyle>
            <a:lvl1pPr marL="0" indent="0" algn="ctr">
              <a:lnSpc>
                <a:spcPct val="100000"/>
              </a:lnSpc>
              <a:buNone/>
              <a:defRPr sz="3200" b="0" i="0">
                <a:solidFill>
                  <a:schemeClr val="accent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
        <p:nvSpPr>
          <p:cNvPr id="3" name="Text Placeholder 14">
            <a:extLst>
              <a:ext uri="{FF2B5EF4-FFF2-40B4-BE49-F238E27FC236}">
                <a16:creationId xmlns:a16="http://schemas.microsoft.com/office/drawing/2014/main" id="{102A3FC6-3F72-AF50-F648-A983CBD3AC43}"/>
              </a:ext>
            </a:extLst>
          </p:cNvPr>
          <p:cNvSpPr>
            <a:spLocks noGrp="1"/>
          </p:cNvSpPr>
          <p:nvPr>
            <p:ph type="body" sz="quarter" idx="12" hasCustomPrompt="1"/>
          </p:nvPr>
        </p:nvSpPr>
        <p:spPr>
          <a:xfrm>
            <a:off x="1143311" y="1282577"/>
            <a:ext cx="6825183" cy="3095919"/>
          </a:xfrm>
          <a:prstGeom prst="rect">
            <a:avLst/>
          </a:prstGeom>
        </p:spPr>
        <p:txBody>
          <a:bodyPr lIns="0" tIns="0" rIns="0" bIns="0"/>
          <a:lstStyle>
            <a:lvl1pPr marL="0" indent="0">
              <a:lnSpc>
                <a:spcPct val="150000"/>
              </a:lnSpc>
              <a:spcBef>
                <a:spcPts val="0"/>
              </a:spcBef>
              <a:buClr>
                <a:schemeClr val="accent1"/>
              </a:buClr>
              <a:buSzPct val="100000"/>
              <a:buFontTx/>
              <a:buNone/>
              <a:defRPr sz="1200" b="0" i="0">
                <a:solidFill>
                  <a:schemeClr val="tx1"/>
                </a:solidFill>
                <a:latin typeface="Nunito" pitchFamily="2" charset="77"/>
                <a:ea typeface="Open Sans" panose="020B0606030504020204" pitchFamily="34" charset="0"/>
                <a:cs typeface="Open Sans" panose="020B0606030504020204" pitchFamily="34" charset="0"/>
              </a:defRPr>
            </a:lvl1pPr>
          </a:lstStyle>
          <a:p>
            <a:pPr lvl="0"/>
            <a:r>
              <a:rPr lang="en-US"/>
              <a:t>Insert body copy</a:t>
            </a:r>
          </a:p>
        </p:txBody>
      </p:sp>
    </p:spTree>
    <p:extLst>
      <p:ext uri="{BB962C8B-B14F-4D97-AF65-F5344CB8AC3E}">
        <p14:creationId xmlns:p14="http://schemas.microsoft.com/office/powerpoint/2010/main" val="544102078"/>
      </p:ext>
    </p:extLst>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Header_Footer">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B0D91A5-BFAC-254C-95E4-5F6940919285}"/>
              </a:ext>
            </a:extLst>
          </p:cNvPr>
          <p:cNvSpPr/>
          <p:nvPr userDrawn="1"/>
        </p:nvSpPr>
        <p:spPr>
          <a:xfrm>
            <a:off x="0" y="4767263"/>
            <a:ext cx="9144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4" name="Picture 3" descr="A picture containing text, sign&#10;&#10;Description automatically generated">
            <a:extLst>
              <a:ext uri="{FF2B5EF4-FFF2-40B4-BE49-F238E27FC236}">
                <a16:creationId xmlns:a16="http://schemas.microsoft.com/office/drawing/2014/main" id="{FFD2D809-BB42-9F4D-A0B4-93A7D2BE0CC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968494" y="199631"/>
            <a:ext cx="856872" cy="498468"/>
          </a:xfrm>
          <a:prstGeom prst="rect">
            <a:avLst/>
          </a:prstGeom>
        </p:spPr>
      </p:pic>
      <p:sp>
        <p:nvSpPr>
          <p:cNvPr id="5" name="Title 1">
            <a:extLst>
              <a:ext uri="{FF2B5EF4-FFF2-40B4-BE49-F238E27FC236}">
                <a16:creationId xmlns:a16="http://schemas.microsoft.com/office/drawing/2014/main" id="{489220F4-1ED2-8E4E-BDF4-32FC4DED9DD1}"/>
              </a:ext>
            </a:extLst>
          </p:cNvPr>
          <p:cNvSpPr txBox="1">
            <a:spLocks/>
          </p:cNvSpPr>
          <p:nvPr userDrawn="1"/>
        </p:nvSpPr>
        <p:spPr>
          <a:xfrm>
            <a:off x="6093337" y="4800568"/>
            <a:ext cx="3053326" cy="3143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lang="en-US" sz="4400" b="0" kern="1200" cap="all" dirty="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Value.  Compassion.  Service.</a:t>
            </a:r>
            <a:endParaRPr kumimoji="0" lang="en-US" sz="1400" b="1" i="0" u="none" strike="noStrike" kern="1200" cap="all"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6" name="TextBox 5">
            <a:extLst>
              <a:ext uri="{FF2B5EF4-FFF2-40B4-BE49-F238E27FC236}">
                <a16:creationId xmlns:a16="http://schemas.microsoft.com/office/drawing/2014/main" id="{58527AA4-89B9-D949-876A-A119B4B9B21D}"/>
              </a:ext>
            </a:extLst>
          </p:cNvPr>
          <p:cNvSpPr txBox="1"/>
          <p:nvPr userDrawn="1"/>
        </p:nvSpPr>
        <p:spPr>
          <a:xfrm>
            <a:off x="341641" y="4879252"/>
            <a:ext cx="2380284" cy="196208"/>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sp>
        <p:nvSpPr>
          <p:cNvPr id="7" name="Text Placeholder 14">
            <a:extLst>
              <a:ext uri="{FF2B5EF4-FFF2-40B4-BE49-F238E27FC236}">
                <a16:creationId xmlns:a16="http://schemas.microsoft.com/office/drawing/2014/main" id="{5BE36CED-885A-AE4B-A404-9C01791FED37}"/>
              </a:ext>
            </a:extLst>
          </p:cNvPr>
          <p:cNvSpPr>
            <a:spLocks noGrp="1"/>
          </p:cNvSpPr>
          <p:nvPr>
            <p:ph type="body" sz="quarter" idx="11" hasCustomPrompt="1"/>
          </p:nvPr>
        </p:nvSpPr>
        <p:spPr>
          <a:xfrm>
            <a:off x="1143001" y="537855"/>
            <a:ext cx="6825493" cy="406498"/>
          </a:xfrm>
          <a:prstGeom prst="rect">
            <a:avLst/>
          </a:prstGeom>
        </p:spPr>
        <p:txBody>
          <a:bodyPr lIns="0" tIns="0" rIns="0" bIns="0"/>
          <a:lstStyle>
            <a:lvl1pPr marL="0" indent="0" algn="ctr">
              <a:lnSpc>
                <a:spcPct val="100000"/>
              </a:lnSpc>
              <a:buNone/>
              <a:defRPr sz="3200" b="0" i="0">
                <a:solidFill>
                  <a:schemeClr val="accent1"/>
                </a:solidFill>
                <a:latin typeface="Nunito" pitchFamily="2" charset="77"/>
                <a:ea typeface="Open Sans" panose="020B0606030504020204" pitchFamily="34" charset="0"/>
                <a:cs typeface="Open Sans" panose="020B0606030504020204" pitchFamily="34" charset="0"/>
              </a:defRPr>
            </a:lvl1pPr>
          </a:lstStyle>
          <a:p>
            <a:pPr lvl="0"/>
            <a:r>
              <a:rPr lang="en-US"/>
              <a:t>Edit Headline</a:t>
            </a:r>
          </a:p>
        </p:txBody>
      </p:sp>
    </p:spTree>
    <p:extLst>
      <p:ext uri="{BB962C8B-B14F-4D97-AF65-F5344CB8AC3E}">
        <p14:creationId xmlns:p14="http://schemas.microsoft.com/office/powerpoint/2010/main" val="4034951622"/>
      </p:ext>
    </p:extLst>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Compliance 1">
    <p:spTree>
      <p:nvGrpSpPr>
        <p:cNvPr id="1" name=""/>
        <p:cNvGrpSpPr/>
        <p:nvPr/>
      </p:nvGrpSpPr>
      <p:grpSpPr>
        <a:xfrm>
          <a:off x="0" y="0"/>
          <a:ext cx="0" cy="0"/>
          <a:chOff x="0" y="0"/>
          <a:chExt cx="0" cy="0"/>
        </a:xfrm>
      </p:grpSpPr>
      <p:sp>
        <p:nvSpPr>
          <p:cNvPr id="16" name="Slide Number Placeholder 1">
            <a:extLst>
              <a:ext uri="{FF2B5EF4-FFF2-40B4-BE49-F238E27FC236}">
                <a16:creationId xmlns:a16="http://schemas.microsoft.com/office/drawing/2014/main" id="{56782B75-46B2-E049-8ED2-EA694941F1E4}"/>
              </a:ext>
            </a:extLst>
          </p:cNvPr>
          <p:cNvSpPr>
            <a:spLocks noGrp="1"/>
          </p:cNvSpPr>
          <p:nvPr>
            <p:ph type="sldNum" sz="quarter" idx="4294967295"/>
          </p:nvPr>
        </p:nvSpPr>
        <p:spPr>
          <a:xfrm>
            <a:off x="7010400" y="4767263"/>
            <a:ext cx="2133600" cy="27463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86383-8D6A-4AC9-9ACC-1035AF233B0C}" type="slidenum">
              <a:rPr kumimoji="0" lang="en-US" sz="11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18" name="Rectangle 17">
            <a:extLst>
              <a:ext uri="{FF2B5EF4-FFF2-40B4-BE49-F238E27FC236}">
                <a16:creationId xmlns:a16="http://schemas.microsoft.com/office/drawing/2014/main" id="{F83AF5F4-3948-A44B-8A21-AA32FCB5F4D1}"/>
              </a:ext>
            </a:extLst>
          </p:cNvPr>
          <p:cNvSpPr/>
          <p:nvPr userDrawn="1"/>
        </p:nvSpPr>
        <p:spPr>
          <a:xfrm>
            <a:off x="0" y="4767263"/>
            <a:ext cx="9144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9" name="Picture 18" descr="A picture containing text, sign&#10;&#10;Description automatically generated">
            <a:extLst>
              <a:ext uri="{FF2B5EF4-FFF2-40B4-BE49-F238E27FC236}">
                <a16:creationId xmlns:a16="http://schemas.microsoft.com/office/drawing/2014/main" id="{02FE96E6-0CA1-6940-805C-06670FB8168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540255" y="386664"/>
            <a:ext cx="994145" cy="578324"/>
          </a:xfrm>
          <a:prstGeom prst="rect">
            <a:avLst/>
          </a:prstGeom>
        </p:spPr>
      </p:pic>
      <p:sp>
        <p:nvSpPr>
          <p:cNvPr id="20" name="Title 1">
            <a:extLst>
              <a:ext uri="{FF2B5EF4-FFF2-40B4-BE49-F238E27FC236}">
                <a16:creationId xmlns:a16="http://schemas.microsoft.com/office/drawing/2014/main" id="{41FD1E31-BBE3-2043-A15C-D4D67AD43508}"/>
              </a:ext>
            </a:extLst>
          </p:cNvPr>
          <p:cNvSpPr txBox="1">
            <a:spLocks/>
          </p:cNvSpPr>
          <p:nvPr userDrawn="1"/>
        </p:nvSpPr>
        <p:spPr>
          <a:xfrm>
            <a:off x="0" y="964988"/>
            <a:ext cx="9144000" cy="501939"/>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lang="en-US" sz="2400" b="1" kern="1200" cap="all" smtClean="0">
                <a:solidFill>
                  <a:srgbClr val="20202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a:ln>
                  <a:noFill/>
                </a:ln>
                <a:solidFill>
                  <a:srgbClr val="115E67"/>
                </a:solidFill>
                <a:effectLst/>
                <a:uLnTx/>
                <a:uFillTx/>
                <a:latin typeface="Nunito" pitchFamily="2" charset="77"/>
                <a:ea typeface="+mj-ea"/>
                <a:cs typeface="Arial" panose="020B0604020202020204" pitchFamily="34" charset="0"/>
              </a:rPr>
              <a:t>Compliance is </a:t>
            </a:r>
            <a:br>
              <a:rPr kumimoji="0" lang="en-US" sz="3200" b="0" i="0" u="none" strike="noStrike" kern="1200" cap="none" spc="0" normalizeH="0" baseline="0" noProof="0">
                <a:ln>
                  <a:noFill/>
                </a:ln>
                <a:solidFill>
                  <a:srgbClr val="115E67"/>
                </a:solidFill>
                <a:effectLst/>
                <a:uLnTx/>
                <a:uFillTx/>
                <a:latin typeface="Nunito" pitchFamily="2" charset="77"/>
                <a:ea typeface="+mj-ea"/>
                <a:cs typeface="Arial" panose="020B0604020202020204" pitchFamily="34" charset="0"/>
              </a:rPr>
            </a:br>
            <a:r>
              <a:rPr kumimoji="0" lang="en-US" sz="3200" b="0" i="0" u="none" strike="noStrike" kern="1200" cap="none" spc="0" normalizeH="0" baseline="0" noProof="0">
                <a:ln>
                  <a:noFill/>
                </a:ln>
                <a:solidFill>
                  <a:srgbClr val="115E67"/>
                </a:solidFill>
                <a:effectLst/>
                <a:uLnTx/>
                <a:uFillTx/>
                <a:latin typeface="Nunito" pitchFamily="2" charset="77"/>
                <a:ea typeface="+mj-ea"/>
                <a:cs typeface="Arial" panose="020B0604020202020204" pitchFamily="34" charset="0"/>
              </a:rPr>
              <a:t>Everyone’s Responsibility!</a:t>
            </a:r>
            <a:endParaRPr kumimoji="0" lang="en-US" sz="3200" b="0" i="0" u="none" strike="noStrike" kern="1200" cap="all" spc="0" normalizeH="0" baseline="0" noProof="0">
              <a:ln>
                <a:noFill/>
              </a:ln>
              <a:solidFill>
                <a:srgbClr val="115E67"/>
              </a:solidFill>
              <a:effectLst/>
              <a:uLnTx/>
              <a:uFillTx/>
              <a:latin typeface="Nunito" pitchFamily="2" charset="77"/>
              <a:ea typeface="+mj-ea"/>
              <a:cs typeface="Arial" panose="020B0604020202020204" pitchFamily="34" charset="0"/>
            </a:endParaRPr>
          </a:p>
        </p:txBody>
      </p:sp>
      <p:sp>
        <p:nvSpPr>
          <p:cNvPr id="21" name="Title 1">
            <a:extLst>
              <a:ext uri="{FF2B5EF4-FFF2-40B4-BE49-F238E27FC236}">
                <a16:creationId xmlns:a16="http://schemas.microsoft.com/office/drawing/2014/main" id="{49D8F36D-90FE-B148-8493-094919F99651}"/>
              </a:ext>
            </a:extLst>
          </p:cNvPr>
          <p:cNvSpPr txBox="1">
            <a:spLocks/>
          </p:cNvSpPr>
          <p:nvPr userDrawn="1"/>
        </p:nvSpPr>
        <p:spPr>
          <a:xfrm>
            <a:off x="6093337" y="4800568"/>
            <a:ext cx="3053326" cy="3143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lang="en-US" sz="4400" b="0" kern="1200" cap="all" dirty="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Value.  Compassion.  Service.</a:t>
            </a:r>
            <a:endParaRPr kumimoji="0" lang="en-US" sz="1400" b="1" i="0" u="none" strike="noStrike" kern="1200" cap="all"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22" name="TextBox 21">
            <a:extLst>
              <a:ext uri="{FF2B5EF4-FFF2-40B4-BE49-F238E27FC236}">
                <a16:creationId xmlns:a16="http://schemas.microsoft.com/office/drawing/2014/main" id="{0910894C-DEB7-B94A-9987-63613BE6D0F4}"/>
              </a:ext>
            </a:extLst>
          </p:cNvPr>
          <p:cNvSpPr txBox="1"/>
          <p:nvPr userDrawn="1"/>
        </p:nvSpPr>
        <p:spPr>
          <a:xfrm>
            <a:off x="341641" y="4879252"/>
            <a:ext cx="2380284" cy="196208"/>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pic>
        <p:nvPicPr>
          <p:cNvPr id="26" name="Picture 25">
            <a:extLst>
              <a:ext uri="{FF2B5EF4-FFF2-40B4-BE49-F238E27FC236}">
                <a16:creationId xmlns:a16="http://schemas.microsoft.com/office/drawing/2014/main" id="{2623DB21-5E06-DD4A-83A7-90915659FC80}"/>
              </a:ext>
            </a:extLst>
          </p:cNvPr>
          <p:cNvPicPr>
            <a:picLocks noChangeAspect="1"/>
          </p:cNvPicPr>
          <p:nvPr userDrawn="1"/>
        </p:nvPicPr>
        <p:blipFill>
          <a:blip r:embed="rId3"/>
          <a:stretch>
            <a:fillRect/>
          </a:stretch>
        </p:blipFill>
        <p:spPr>
          <a:xfrm>
            <a:off x="685800" y="1578916"/>
            <a:ext cx="7772400" cy="3441700"/>
          </a:xfrm>
          <a:prstGeom prst="rect">
            <a:avLst/>
          </a:prstGeom>
        </p:spPr>
      </p:pic>
    </p:spTree>
    <p:extLst>
      <p:ext uri="{BB962C8B-B14F-4D97-AF65-F5344CB8AC3E}">
        <p14:creationId xmlns:p14="http://schemas.microsoft.com/office/powerpoint/2010/main" val="199070703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mpliance 3">
    <p:spTree>
      <p:nvGrpSpPr>
        <p:cNvPr id="1" name=""/>
        <p:cNvGrpSpPr/>
        <p:nvPr/>
      </p:nvGrpSpPr>
      <p:grpSpPr>
        <a:xfrm>
          <a:off x="0" y="0"/>
          <a:ext cx="0" cy="0"/>
          <a:chOff x="0" y="0"/>
          <a:chExt cx="0" cy="0"/>
        </a:xfrm>
      </p:grpSpPr>
      <p:sp>
        <p:nvSpPr>
          <p:cNvPr id="8" name="Slide Number Placeholder 1">
            <a:extLst>
              <a:ext uri="{FF2B5EF4-FFF2-40B4-BE49-F238E27FC236}">
                <a16:creationId xmlns:a16="http://schemas.microsoft.com/office/drawing/2014/main" id="{1AC6DBD2-55B9-9546-B430-113F67A0595F}"/>
              </a:ext>
            </a:extLst>
          </p:cNvPr>
          <p:cNvSpPr>
            <a:spLocks noGrp="1"/>
          </p:cNvSpPr>
          <p:nvPr>
            <p:ph type="sldNum" sz="quarter" idx="4294967295"/>
          </p:nvPr>
        </p:nvSpPr>
        <p:spPr>
          <a:xfrm>
            <a:off x="7010400" y="4767263"/>
            <a:ext cx="2133600" cy="27463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86383-8D6A-4AC9-9ACC-1035AF233B0C}" type="slidenum">
              <a:rPr kumimoji="0" lang="en-US" sz="11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1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9" name="Rectangle 8">
            <a:extLst>
              <a:ext uri="{FF2B5EF4-FFF2-40B4-BE49-F238E27FC236}">
                <a16:creationId xmlns:a16="http://schemas.microsoft.com/office/drawing/2014/main" id="{45E3FD27-DB2F-DD49-95A4-54952D200774}"/>
              </a:ext>
            </a:extLst>
          </p:cNvPr>
          <p:cNvSpPr/>
          <p:nvPr userDrawn="1"/>
        </p:nvSpPr>
        <p:spPr>
          <a:xfrm>
            <a:off x="0" y="4552950"/>
            <a:ext cx="9144000" cy="595313"/>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10" name="Picture 9" descr="A picture containing text, sign&#10;&#10;Description automatically generated">
            <a:extLst>
              <a:ext uri="{FF2B5EF4-FFF2-40B4-BE49-F238E27FC236}">
                <a16:creationId xmlns:a16="http://schemas.microsoft.com/office/drawing/2014/main" id="{118FEE9F-3A76-7C4C-9152-4E5A6447D09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7540255" y="386664"/>
            <a:ext cx="994145" cy="578324"/>
          </a:xfrm>
          <a:prstGeom prst="rect">
            <a:avLst/>
          </a:prstGeom>
        </p:spPr>
      </p:pic>
      <p:sp>
        <p:nvSpPr>
          <p:cNvPr id="11" name="Title 1">
            <a:extLst>
              <a:ext uri="{FF2B5EF4-FFF2-40B4-BE49-F238E27FC236}">
                <a16:creationId xmlns:a16="http://schemas.microsoft.com/office/drawing/2014/main" id="{6F7234D4-2941-BB4F-B11B-4903B0C52AB7}"/>
              </a:ext>
            </a:extLst>
          </p:cNvPr>
          <p:cNvSpPr txBox="1">
            <a:spLocks/>
          </p:cNvSpPr>
          <p:nvPr userDrawn="1"/>
        </p:nvSpPr>
        <p:spPr>
          <a:xfrm>
            <a:off x="0" y="666750"/>
            <a:ext cx="9144000" cy="501939"/>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lang="en-US" sz="2400" b="1" kern="1200" cap="all" smtClean="0">
                <a:solidFill>
                  <a:srgbClr val="202020"/>
                </a:solidFill>
                <a:latin typeface="Arial" panose="020B0604020202020204" pitchFamily="34" charset="0"/>
                <a:ea typeface="+mj-ea"/>
                <a:cs typeface="Arial" panose="020B0604020202020204" pitchFamily="34" charset="0"/>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3200" b="0" i="0" u="none" strike="noStrike" kern="1200" cap="none" spc="0" normalizeH="0" baseline="0" noProof="0">
                <a:ln>
                  <a:noFill/>
                </a:ln>
                <a:solidFill>
                  <a:srgbClr val="115E67"/>
                </a:solidFill>
                <a:effectLst/>
                <a:uLnTx/>
                <a:uFillTx/>
                <a:latin typeface="Nunito" pitchFamily="2" charset="77"/>
                <a:ea typeface="+mj-ea"/>
                <a:cs typeface="Arial" panose="020B0604020202020204" pitchFamily="34" charset="0"/>
              </a:rPr>
              <a:t>How Can I Report Potential </a:t>
            </a:r>
            <a:br>
              <a:rPr kumimoji="0" lang="en-US" sz="3200" b="0" i="0" u="none" strike="noStrike" kern="1200" cap="none" spc="0" normalizeH="0" baseline="0" noProof="0">
                <a:ln>
                  <a:noFill/>
                </a:ln>
                <a:solidFill>
                  <a:srgbClr val="115E67"/>
                </a:solidFill>
                <a:effectLst/>
                <a:uLnTx/>
                <a:uFillTx/>
                <a:latin typeface="Nunito" pitchFamily="2" charset="77"/>
                <a:ea typeface="+mj-ea"/>
                <a:cs typeface="Arial" panose="020B0604020202020204" pitchFamily="34" charset="0"/>
              </a:rPr>
            </a:br>
            <a:r>
              <a:rPr kumimoji="0" lang="en-US" sz="3200" b="0" i="0" u="none" strike="noStrike" kern="1200" cap="none" spc="0" normalizeH="0" baseline="0" noProof="0">
                <a:ln>
                  <a:noFill/>
                </a:ln>
                <a:solidFill>
                  <a:srgbClr val="115E67"/>
                </a:solidFill>
                <a:effectLst/>
                <a:uLnTx/>
                <a:uFillTx/>
                <a:latin typeface="Nunito" pitchFamily="2" charset="77"/>
                <a:ea typeface="+mj-ea"/>
                <a:cs typeface="Arial" panose="020B0604020202020204" pitchFamily="34" charset="0"/>
              </a:rPr>
              <a:t>Non-compliance or FWA?</a:t>
            </a:r>
            <a:endParaRPr kumimoji="0" lang="en-US" sz="3200" b="0" i="0" u="none" strike="noStrike" kern="1200" cap="all" spc="0" normalizeH="0" baseline="0" noProof="0">
              <a:ln>
                <a:noFill/>
              </a:ln>
              <a:solidFill>
                <a:srgbClr val="115E67"/>
              </a:solidFill>
              <a:effectLst/>
              <a:uLnTx/>
              <a:uFillTx/>
              <a:latin typeface="Nunito" pitchFamily="2" charset="77"/>
              <a:ea typeface="+mj-ea"/>
              <a:cs typeface="Arial" panose="020B0604020202020204" pitchFamily="34" charset="0"/>
            </a:endParaRPr>
          </a:p>
        </p:txBody>
      </p:sp>
      <p:sp>
        <p:nvSpPr>
          <p:cNvPr id="12" name="TextBox 11">
            <a:extLst>
              <a:ext uri="{FF2B5EF4-FFF2-40B4-BE49-F238E27FC236}">
                <a16:creationId xmlns:a16="http://schemas.microsoft.com/office/drawing/2014/main" id="{75CD72CC-6A22-0D4F-B80C-7C5DCEA989C7}"/>
              </a:ext>
            </a:extLst>
          </p:cNvPr>
          <p:cNvSpPr txBox="1"/>
          <p:nvPr userDrawn="1"/>
        </p:nvSpPr>
        <p:spPr>
          <a:xfrm>
            <a:off x="990601" y="1245074"/>
            <a:ext cx="7543799" cy="3862596"/>
          </a:xfrm>
          <a:prstGeom prst="rect">
            <a:avLst/>
          </a:prstGeom>
          <a:noFill/>
        </p:spPr>
        <p:txBody>
          <a:bodyPr wrap="square" lIns="68580">
            <a:spAutoFit/>
          </a:bodyPr>
          <a:lstStyle/>
          <a:p>
            <a:pPr marL="0" marR="0" lvl="0" indent="0" algn="l" defTabSz="685783" rtl="0" eaLnBrk="1" fontAlgn="auto" latinLnBrk="0" hangingPunct="1">
              <a:lnSpc>
                <a:spcPct val="100000"/>
              </a:lnSpc>
              <a:spcBef>
                <a:spcPts val="0"/>
              </a:spcBef>
              <a:spcAft>
                <a:spcPts val="600"/>
              </a:spcAft>
              <a:buClr>
                <a:srgbClr val="015965"/>
              </a:buClr>
              <a:buSzPct val="120000"/>
              <a:buFontTx/>
              <a:buNone/>
              <a:tabLst/>
              <a:defRPr/>
            </a:pPr>
            <a:r>
              <a:rPr kumimoji="0" lang="en-US" sz="1400" b="1" i="0" u="none" strike="noStrike" kern="1200" cap="none" spc="0" normalizeH="0" baseline="0" noProof="0">
                <a:ln>
                  <a:noFill/>
                </a:ln>
                <a:solidFill>
                  <a:srgbClr val="23AE49"/>
                </a:solidFill>
                <a:effectLst/>
                <a:uLnTx/>
                <a:uFillTx/>
                <a:latin typeface="Nunito" panose="00000500000000000000"/>
                <a:ea typeface="+mn-ea"/>
                <a:cs typeface="+mn-cs"/>
              </a:rPr>
              <a:t>ATRIO Employees &amp; Health Plan Members</a:t>
            </a:r>
            <a:br>
              <a:rPr kumimoji="0" lang="en-US" sz="1200" b="1" i="0" u="none" strike="noStrike" kern="1200" cap="none" spc="0" normalizeH="0" baseline="0" noProof="0">
                <a:ln>
                  <a:noFill/>
                </a:ln>
                <a:solidFill>
                  <a:srgbClr val="23AE49"/>
                </a:solidFill>
                <a:effectLst/>
                <a:uLnTx/>
                <a:uFillTx/>
                <a:latin typeface="Nunito" panose="00000500000000000000"/>
                <a:ea typeface="+mn-ea"/>
                <a:cs typeface="+mn-cs"/>
              </a:rPr>
            </a:br>
            <a:r>
              <a:rPr kumimoji="0" lang="en-US" sz="1200" b="0" i="0" u="none" strike="noStrike" kern="1200" cap="none" spc="0" normalizeH="0" baseline="0" noProof="0">
                <a:ln>
                  <a:noFill/>
                </a:ln>
                <a:solidFill>
                  <a:prstClr val="black"/>
                </a:solidFill>
                <a:effectLst/>
                <a:uLnTx/>
                <a:uFillTx/>
                <a:latin typeface="Nunito" panose="00000500000000000000"/>
                <a:ea typeface="+mn-ea"/>
                <a:cs typeface="+mn-cs"/>
              </a:rPr>
              <a:t>Email ATRIO Compliance Department: </a:t>
            </a:r>
            <a:r>
              <a:rPr kumimoji="0" lang="en-US" sz="1200" b="0" i="0" u="none" strike="noStrike" kern="1200" cap="none" spc="0" normalizeH="0" baseline="0" noProof="0">
                <a:ln>
                  <a:noFill/>
                </a:ln>
                <a:solidFill>
                  <a:prstClr val="black"/>
                </a:solidFill>
                <a:effectLst/>
                <a:uLnTx/>
                <a:uFillTx/>
                <a:latin typeface="Nunito" panose="00000500000000000000"/>
                <a:ea typeface="+mn-ea"/>
                <a:cs typeface="+mn-cs"/>
                <a:hlinkClick r:id="rId3"/>
              </a:rPr>
              <a:t>Compliance@atriohp.com</a:t>
            </a:r>
            <a:br>
              <a:rPr kumimoji="0" lang="en-US" sz="1200" b="0" i="0" u="none" strike="noStrike" kern="1200" cap="none" spc="0" normalizeH="0" baseline="0" noProof="0">
                <a:ln>
                  <a:noFill/>
                </a:ln>
                <a:solidFill>
                  <a:prstClr val="black"/>
                </a:solidFill>
                <a:effectLst/>
                <a:uLnTx/>
                <a:uFillTx/>
                <a:latin typeface="Nunito" panose="00000500000000000000"/>
                <a:ea typeface="+mn-ea"/>
                <a:cs typeface="+mn-cs"/>
              </a:rPr>
            </a:br>
            <a:endParaRPr kumimoji="0" lang="en-US" sz="1200" b="0" i="0" u="none" strike="noStrike" kern="1200" cap="none" spc="0" normalizeH="0" baseline="0" noProof="0">
              <a:ln>
                <a:noFill/>
              </a:ln>
              <a:solidFill>
                <a:prstClr val="black"/>
              </a:solidFill>
              <a:effectLst/>
              <a:uLnTx/>
              <a:uFillTx/>
              <a:latin typeface="Nunito" panose="00000500000000000000"/>
              <a:ea typeface="+mn-ea"/>
              <a:cs typeface="+mn-cs"/>
            </a:endParaRPr>
          </a:p>
          <a:p>
            <a:pPr marL="0" marR="0" lvl="0" indent="0" algn="l" defTabSz="685783" rtl="0" eaLnBrk="1" fontAlgn="auto" latinLnBrk="0" hangingPunct="1">
              <a:lnSpc>
                <a:spcPct val="100000"/>
              </a:lnSpc>
              <a:spcBef>
                <a:spcPts val="0"/>
              </a:spcBef>
              <a:spcAft>
                <a:spcPts val="600"/>
              </a:spcAft>
              <a:buClr>
                <a:srgbClr val="015965"/>
              </a:buClr>
              <a:buSzPct val="120000"/>
              <a:buFontTx/>
              <a:buNone/>
              <a:tabLst/>
              <a:defRPr/>
            </a:pPr>
            <a:r>
              <a:rPr kumimoji="0" lang="en-US" sz="1200" b="1" i="0" u="none" strike="noStrike" kern="1200" cap="none" spc="0" normalizeH="0" baseline="0" noProof="0">
                <a:ln>
                  <a:noFill/>
                </a:ln>
                <a:solidFill>
                  <a:prstClr val="black"/>
                </a:solidFill>
                <a:effectLst/>
                <a:uLnTx/>
                <a:uFillTx/>
                <a:latin typeface="Nunito" panose="00000500000000000000"/>
                <a:ea typeface="+mn-ea"/>
                <a:cs typeface="+mn-cs"/>
              </a:rPr>
              <a:t>Anonymous and/or Confidentially Reporting:</a:t>
            </a:r>
          </a:p>
          <a:p>
            <a:pPr marL="99999" marR="0" lvl="0" indent="-214308" algn="l" defTabSz="914378" rtl="0" eaLnBrk="1" fontAlgn="auto" latinLnBrk="0" hangingPunct="1">
              <a:lnSpc>
                <a:spcPct val="100000"/>
              </a:lnSpc>
              <a:spcBef>
                <a:spcPts val="0"/>
              </a:spcBef>
              <a:spcAft>
                <a:spcPts val="600"/>
              </a:spcAft>
              <a:buClr>
                <a:srgbClr val="015965"/>
              </a:buClr>
              <a:buSzPct val="120000"/>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Nunito" panose="00000500000000000000"/>
                <a:ea typeface="+mn-ea"/>
                <a:cs typeface="+mn-cs"/>
              </a:rPr>
              <a:t>ATRIO Compliance Hotline at 1-877-309-9952.</a:t>
            </a:r>
          </a:p>
          <a:p>
            <a:pPr marL="99999" marR="0" lvl="0" indent="-214308" algn="l" defTabSz="914378" rtl="0" eaLnBrk="1" fontAlgn="auto" latinLnBrk="0" hangingPunct="1">
              <a:lnSpc>
                <a:spcPct val="100000"/>
              </a:lnSpc>
              <a:spcBef>
                <a:spcPts val="0"/>
              </a:spcBef>
              <a:spcAft>
                <a:spcPts val="600"/>
              </a:spcAft>
              <a:buClr>
                <a:srgbClr val="015965"/>
              </a:buClr>
              <a:buSzPct val="120000"/>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Nunito" panose="00000500000000000000"/>
                <a:ea typeface="+mn-ea"/>
                <a:cs typeface="+mn-cs"/>
              </a:rPr>
              <a:t>Mail: ATRIO Health Plans, PO Box 12645, Salem, OR 97309</a:t>
            </a:r>
          </a:p>
          <a:p>
            <a:pPr marL="99999" marR="0" lvl="0" indent="-214308" algn="l" defTabSz="914378" rtl="0" eaLnBrk="1" fontAlgn="auto" latinLnBrk="0" hangingPunct="1">
              <a:lnSpc>
                <a:spcPct val="100000"/>
              </a:lnSpc>
              <a:spcBef>
                <a:spcPts val="0"/>
              </a:spcBef>
              <a:spcAft>
                <a:spcPts val="600"/>
              </a:spcAft>
              <a:buClr>
                <a:srgbClr val="015965"/>
              </a:buClr>
              <a:buSzPct val="120000"/>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Nunito" panose="00000500000000000000"/>
                <a:ea typeface="+mn-ea"/>
                <a:cs typeface="+mn-cs"/>
              </a:rPr>
              <a:t>Online Incident Reporting Form: http://</a:t>
            </a:r>
            <a:r>
              <a:rPr kumimoji="0" lang="en-US" sz="1100" b="0" i="0" u="none" strike="noStrike" kern="1200" cap="none" spc="0" normalizeH="0" baseline="0" noProof="0" err="1">
                <a:ln>
                  <a:noFill/>
                </a:ln>
                <a:solidFill>
                  <a:prstClr val="black"/>
                </a:solidFill>
                <a:effectLst/>
                <a:uLnTx/>
                <a:uFillTx/>
                <a:latin typeface="Nunito" panose="00000500000000000000"/>
                <a:ea typeface="+mn-ea"/>
                <a:cs typeface="+mn-cs"/>
              </a:rPr>
              <a:t>www.atriohp.com</a:t>
            </a:r>
            <a:r>
              <a:rPr kumimoji="0" lang="en-US" sz="1100" b="0" i="0" u="none" strike="noStrike" kern="1200" cap="none" spc="0" normalizeH="0" baseline="0" noProof="0">
                <a:ln>
                  <a:noFill/>
                </a:ln>
                <a:solidFill>
                  <a:prstClr val="black"/>
                </a:solidFill>
                <a:effectLst/>
                <a:uLnTx/>
                <a:uFillTx/>
                <a:latin typeface="Nunito" panose="00000500000000000000"/>
                <a:ea typeface="+mn-ea"/>
                <a:cs typeface="+mn-cs"/>
              </a:rPr>
              <a:t> </a:t>
            </a:r>
          </a:p>
          <a:p>
            <a:pPr marL="99999" marR="0" lvl="0" indent="-214308" algn="l" defTabSz="914378" rtl="0" eaLnBrk="1" fontAlgn="auto" latinLnBrk="0" hangingPunct="1">
              <a:lnSpc>
                <a:spcPct val="100000"/>
              </a:lnSpc>
              <a:spcBef>
                <a:spcPts val="0"/>
              </a:spcBef>
              <a:spcAft>
                <a:spcPts val="600"/>
              </a:spcAft>
              <a:buClr>
                <a:srgbClr val="015965"/>
              </a:buClr>
              <a:buSzPct val="120000"/>
              <a:buFont typeface="Arial" panose="020B0604020202020204" pitchFamily="34" charset="0"/>
              <a:buChar char="•"/>
              <a:tabLst/>
              <a:defRPr/>
            </a:pPr>
            <a:r>
              <a:rPr kumimoji="0" lang="en-US" sz="1100" b="0" i="0" u="none" strike="noStrike" kern="1200" cap="none" spc="0" normalizeH="0" baseline="0" noProof="0">
                <a:ln>
                  <a:noFill/>
                </a:ln>
                <a:solidFill>
                  <a:prstClr val="black"/>
                </a:solidFill>
                <a:effectLst/>
                <a:uLnTx/>
                <a:uFillTx/>
                <a:latin typeface="Nunito" panose="00000500000000000000"/>
                <a:ea typeface="+mn-ea"/>
                <a:cs typeface="+mn-cs"/>
              </a:rPr>
              <a:t>Call 1-800-Medicare (1-800-633-4227), TTY 1-877-486-2048</a:t>
            </a:r>
          </a:p>
          <a:p>
            <a:pPr marL="99999" marR="0" lvl="0" indent="-214308" algn="l" defTabSz="914378" rtl="0" eaLnBrk="1" fontAlgn="auto" latinLnBrk="0" hangingPunct="1">
              <a:lnSpc>
                <a:spcPct val="100000"/>
              </a:lnSpc>
              <a:spcBef>
                <a:spcPts val="0"/>
              </a:spcBef>
              <a:spcAft>
                <a:spcPts val="600"/>
              </a:spcAft>
              <a:buClr>
                <a:srgbClr val="015965"/>
              </a:buClr>
              <a:buSzPct val="120000"/>
              <a:buFont typeface="Arial" panose="020B0604020202020204" pitchFamily="34" charset="0"/>
              <a:buChar char="•"/>
              <a:tabLst/>
              <a:defRPr/>
            </a:pPr>
            <a:endParaRPr kumimoji="0" lang="en-US" sz="1100" b="0" i="0" u="none" strike="noStrike" kern="1200" cap="none" spc="0" normalizeH="0" baseline="0" noProof="0">
              <a:ln>
                <a:noFill/>
              </a:ln>
              <a:solidFill>
                <a:prstClr val="black"/>
              </a:solidFill>
              <a:effectLst/>
              <a:uLnTx/>
              <a:uFillTx/>
              <a:latin typeface="Nunito" panose="00000500000000000000"/>
              <a:ea typeface="+mn-ea"/>
              <a:cs typeface="+mn-cs"/>
            </a:endParaRPr>
          </a:p>
          <a:p>
            <a:pPr marL="0" marR="0" lvl="0" indent="0" algn="l" defTabSz="685783" rtl="0" eaLnBrk="1" fontAlgn="auto" latinLnBrk="0" hangingPunct="1">
              <a:lnSpc>
                <a:spcPct val="100000"/>
              </a:lnSpc>
              <a:spcBef>
                <a:spcPts val="0"/>
              </a:spcBef>
              <a:spcAft>
                <a:spcPts val="600"/>
              </a:spcAft>
              <a:buClr>
                <a:srgbClr val="015965"/>
              </a:buClr>
              <a:buSzPct val="120000"/>
              <a:buFontTx/>
              <a:buNone/>
              <a:tabLst/>
              <a:defRPr/>
            </a:pPr>
            <a:r>
              <a:rPr kumimoji="0" lang="en-US" sz="1100" b="1" i="0" u="none" strike="noStrike" kern="1200" cap="none" spc="0" normalizeH="0" baseline="0" noProof="0">
                <a:ln>
                  <a:noFill/>
                </a:ln>
                <a:solidFill>
                  <a:prstClr val="black"/>
                </a:solidFill>
                <a:effectLst/>
                <a:uLnTx/>
                <a:uFillTx/>
                <a:latin typeface="Nunito" panose="00000500000000000000"/>
                <a:ea typeface="+mn-ea"/>
                <a:cs typeface="+mn-cs"/>
              </a:rPr>
              <a:t>FDR Employees</a:t>
            </a:r>
          </a:p>
          <a:p>
            <a:pPr marL="0" marR="0" lvl="0" indent="0" algn="l" defTabSz="685783" rtl="0" eaLnBrk="1" fontAlgn="auto" latinLnBrk="0" hangingPunct="1">
              <a:lnSpc>
                <a:spcPct val="100000"/>
              </a:lnSpc>
              <a:spcBef>
                <a:spcPts val="0"/>
              </a:spcBef>
              <a:spcAft>
                <a:spcPts val="600"/>
              </a:spcAft>
              <a:buClr>
                <a:srgbClr val="015965"/>
              </a:buClr>
              <a:buSzPct val="120000"/>
              <a:buFontTx/>
              <a:buNone/>
              <a:tabLst/>
              <a:defRPr/>
            </a:pPr>
            <a:r>
              <a:rPr kumimoji="0" lang="en-US" sz="1100" b="0" i="0" u="none" strike="noStrike" kern="1200" cap="none" spc="0" normalizeH="0" baseline="0" noProof="0">
                <a:ln>
                  <a:noFill/>
                </a:ln>
                <a:solidFill>
                  <a:prstClr val="black"/>
                </a:solidFill>
                <a:effectLst/>
                <a:uLnTx/>
                <a:uFillTx/>
                <a:latin typeface="Nunito" panose="00000500000000000000"/>
                <a:ea typeface="+mn-ea"/>
                <a:cs typeface="+mn-cs"/>
              </a:rPr>
              <a:t>In addition to methods used by ATRIO Employees and Health Plan members, FDRs can report by:</a:t>
            </a:r>
            <a:endParaRPr kumimoji="0" lang="en-US" sz="1100" b="1" i="0" u="none" strike="noStrike" kern="1200" cap="none" spc="0" normalizeH="0" baseline="0" noProof="0">
              <a:ln>
                <a:noFill/>
              </a:ln>
              <a:solidFill>
                <a:prstClr val="black"/>
              </a:solidFill>
              <a:effectLst/>
              <a:uLnTx/>
              <a:uFillTx/>
              <a:latin typeface="Nunito" panose="00000500000000000000"/>
              <a:ea typeface="+mn-ea"/>
              <a:cs typeface="+mn-cs"/>
            </a:endParaRPr>
          </a:p>
          <a:p>
            <a:pPr marL="99999" marR="0" lvl="0" indent="-214308" algn="l" defTabSz="914378" rtl="0" eaLnBrk="1" fontAlgn="auto" latinLnBrk="0" hangingPunct="1">
              <a:lnSpc>
                <a:spcPct val="100000"/>
              </a:lnSpc>
              <a:spcBef>
                <a:spcPts val="0"/>
              </a:spcBef>
              <a:spcAft>
                <a:spcPts val="600"/>
              </a:spcAft>
              <a:buClr>
                <a:srgbClr val="015965"/>
              </a:buClr>
              <a:buSzPct val="120000"/>
              <a:buFont typeface="Arial" panose="020B0604020202020204" pitchFamily="34" charset="0"/>
              <a:buChar char="•"/>
              <a:tabLst/>
              <a:defRPr/>
            </a:pPr>
            <a:r>
              <a:rPr kumimoji="0" lang="en-US" sz="1050" b="0" i="0" u="none" strike="noStrike" kern="1200" cap="none" spc="0" normalizeH="0" baseline="0" noProof="0">
                <a:ln>
                  <a:noFill/>
                </a:ln>
                <a:solidFill>
                  <a:prstClr val="black"/>
                </a:solidFill>
                <a:effectLst/>
                <a:uLnTx/>
                <a:uFillTx/>
                <a:latin typeface="Nunito" panose="00000500000000000000"/>
                <a:ea typeface="+mn-ea"/>
                <a:cs typeface="+mn-cs"/>
              </a:rPr>
              <a:t>Talking to a Manager or Supervisor, either at ATRIO or in their own facility.</a:t>
            </a:r>
          </a:p>
          <a:p>
            <a:pPr marL="99999" marR="0" lvl="0" indent="-214308" algn="l" defTabSz="914378" rtl="0" eaLnBrk="1" fontAlgn="auto" latinLnBrk="0" hangingPunct="1">
              <a:lnSpc>
                <a:spcPct val="100000"/>
              </a:lnSpc>
              <a:spcBef>
                <a:spcPts val="0"/>
              </a:spcBef>
              <a:spcAft>
                <a:spcPts val="600"/>
              </a:spcAft>
              <a:buClr>
                <a:srgbClr val="015965"/>
              </a:buClr>
              <a:buSzPct val="120000"/>
              <a:buFont typeface="Arial" panose="020B0604020202020204" pitchFamily="34" charset="0"/>
              <a:buChar char="•"/>
              <a:tabLst/>
              <a:defRPr/>
            </a:pPr>
            <a:r>
              <a:rPr kumimoji="0" lang="en-US" sz="1050" b="0" i="0" u="none" strike="noStrike" kern="1200" cap="none" spc="0" normalizeH="0" baseline="0" noProof="0">
                <a:ln>
                  <a:noFill/>
                </a:ln>
                <a:solidFill>
                  <a:prstClr val="black"/>
                </a:solidFill>
                <a:effectLst/>
                <a:uLnTx/>
                <a:uFillTx/>
                <a:latin typeface="Nunito" panose="00000500000000000000"/>
                <a:ea typeface="+mn-ea"/>
                <a:cs typeface="+mn-cs"/>
              </a:rPr>
              <a:t>Calling Your Ethics/Compliance Help Line (If available).</a:t>
            </a:r>
            <a:br>
              <a:rPr kumimoji="0" lang="en-US" sz="1050" b="0" i="0" u="none" strike="noStrike" kern="1200" cap="none" spc="0" normalizeH="0" baseline="0" noProof="0">
                <a:ln>
                  <a:noFill/>
                </a:ln>
                <a:solidFill>
                  <a:prstClr val="black"/>
                </a:solidFill>
                <a:effectLst/>
                <a:uLnTx/>
                <a:uFillTx/>
                <a:latin typeface="Nunito" panose="00000500000000000000"/>
                <a:ea typeface="+mn-ea"/>
                <a:cs typeface="+mn-cs"/>
              </a:rPr>
            </a:br>
            <a:br>
              <a:rPr kumimoji="0" lang="en-US" sz="1050" b="0" i="0" u="none" strike="noStrike" kern="1200" cap="none" spc="0" normalizeH="0" baseline="0" noProof="0">
                <a:ln>
                  <a:noFill/>
                </a:ln>
                <a:solidFill>
                  <a:prstClr val="black"/>
                </a:solidFill>
                <a:effectLst/>
                <a:uLnTx/>
                <a:uFillTx/>
                <a:latin typeface="Nunito" panose="00000500000000000000"/>
                <a:ea typeface="+mn-ea"/>
                <a:cs typeface="+mn-cs"/>
              </a:rPr>
            </a:br>
            <a:endParaRPr kumimoji="0" lang="en-US" sz="1050" b="0" i="0" u="none" strike="noStrike" kern="1200" cap="none" spc="0" normalizeH="0" baseline="0" noProof="0">
              <a:ln>
                <a:noFill/>
              </a:ln>
              <a:solidFill>
                <a:prstClr val="black"/>
              </a:solidFill>
              <a:effectLst/>
              <a:uLnTx/>
              <a:uFillTx/>
              <a:latin typeface="Nunito" panose="00000500000000000000"/>
              <a:ea typeface="+mn-ea"/>
              <a:cs typeface="+mn-cs"/>
            </a:endParaRPr>
          </a:p>
          <a:p>
            <a:pPr marL="0" marR="0" lvl="0" indent="0" algn="l" defTabSz="914378" rtl="0" eaLnBrk="1" fontAlgn="auto" latinLnBrk="0" hangingPunct="1">
              <a:lnSpc>
                <a:spcPct val="100000"/>
              </a:lnSpc>
              <a:spcBef>
                <a:spcPts val="0"/>
              </a:spcBef>
              <a:spcAft>
                <a:spcPts val="600"/>
              </a:spcAft>
              <a:buClr>
                <a:srgbClr val="015965"/>
              </a:buClr>
              <a:buSzPct val="120000"/>
              <a:buFontTx/>
              <a:buNone/>
              <a:tabLst/>
              <a:defRPr/>
            </a:pPr>
            <a:r>
              <a:rPr kumimoji="0" lang="en-US" sz="10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Non-Retaliation or Intimidation: There can be NO retaliation against you for reporting suspected </a:t>
            </a:r>
            <a:br>
              <a:rPr kumimoji="0" lang="en-US" sz="10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br>
            <a:r>
              <a:rPr kumimoji="0" lang="en-US" sz="1050" b="1" i="0" u="none" strike="noStrike" kern="1200" cap="none" spc="0" normalizeH="0" baseline="0" noProof="0">
                <a:ln>
                  <a:noFill/>
                </a:ln>
                <a:solidFill>
                  <a:srgbClr val="FFFFFF"/>
                </a:solidFill>
                <a:effectLst/>
                <a:uLnTx/>
                <a:uFillTx/>
                <a:latin typeface="Open Sans" panose="020B0606030504020204" pitchFamily="34" charset="0"/>
                <a:ea typeface="Open Sans" panose="020B0606030504020204" pitchFamily="34" charset="0"/>
                <a:cs typeface="Open Sans" panose="020B0606030504020204" pitchFamily="34" charset="0"/>
              </a:rPr>
              <a:t>non-compliance or FWA in good faith.  ATRIO does not support or tolerate this behavior.</a:t>
            </a:r>
          </a:p>
        </p:txBody>
      </p:sp>
    </p:spTree>
    <p:extLst>
      <p:ext uri="{BB962C8B-B14F-4D97-AF65-F5344CB8AC3E}">
        <p14:creationId xmlns:p14="http://schemas.microsoft.com/office/powerpoint/2010/main" val="3307756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89626060"/>
      </p:ext>
    </p:extLst>
  </p:cSld>
  <p:clrMap bg1="lt1" tx1="dk1" bg2="lt2" tx2="dk2" accent1="accent1" accent2="accent2" accent3="accent3" accent4="accent4" accent5="accent5" accent6="accent6" hlink="hlink" folHlink="folHlink"/>
  <p:sldLayoutIdLst>
    <p:sldLayoutId id="2147483672" r:id="rId1"/>
    <p:sldLayoutId id="2147483732" r:id="rId2"/>
    <p:sldLayoutId id="2147483738" r:id="rId3"/>
    <p:sldLayoutId id="2147483739" r:id="rId4"/>
    <p:sldLayoutId id="2147483675" r:id="rId5"/>
    <p:sldLayoutId id="2147483741" r:id="rId6"/>
    <p:sldLayoutId id="2147483745" r:id="rId7"/>
    <p:sldLayoutId id="2147483742" r:id="rId8"/>
    <p:sldLayoutId id="2147483677" r:id="rId9"/>
    <p:sldLayoutId id="2147483736" r:id="rId10"/>
    <p:sldLayoutId id="2147483728" r:id="rId11"/>
    <p:sldLayoutId id="2147483678" r:id="rId12"/>
    <p:sldLayoutId id="2147483731" r:id="rId13"/>
    <p:sldLayoutId id="2147483735" r:id="rId14"/>
    <p:sldLayoutId id="2147483730" r:id="rId15"/>
    <p:sldLayoutId id="2147483729" r:id="rId16"/>
    <p:sldLayoutId id="2147483737" r:id="rId17"/>
    <p:sldLayoutId id="2147483734" r:id="rId18"/>
    <p:sldLayoutId id="2147483743" r:id="rId19"/>
    <p:sldLayoutId id="2147483744" r:id="rId20"/>
    <p:sldLayoutId id="2147483723" r:id="rId21"/>
    <p:sldLayoutId id="2147483725" r:id="rId22"/>
  </p:sldLayoutIdLst>
  <p:hf hdr="0" ftr="0" dt="0"/>
  <p:txStyles>
    <p:titleStyle>
      <a:lvl1pPr algn="l" defTabSz="914400" rtl="0" eaLnBrk="1" latinLnBrk="0" hangingPunct="1">
        <a:spcBef>
          <a:spcPct val="0"/>
        </a:spcBef>
        <a:buNone/>
        <a:defRPr lang="en-US" sz="2400" b="1" kern="1200" cap="all" smtClean="0">
          <a:solidFill>
            <a:srgbClr val="202020"/>
          </a:solidFill>
          <a:latin typeface="Arial" panose="020B0604020202020204" pitchFamily="34" charset="0"/>
          <a:ea typeface="+mj-ea"/>
          <a:cs typeface="Arial" panose="020B0604020202020204" pitchFamily="34" charset="0"/>
        </a:defRPr>
      </a:lvl1pPr>
    </p:titleStyle>
    <p:bodyStyle>
      <a:lvl1pPr marL="230188" indent="-230188" algn="l" defTabSz="914400" rtl="0" eaLnBrk="1" latinLnBrk="0" hangingPunct="1">
        <a:lnSpc>
          <a:spcPct val="95000"/>
        </a:lnSpc>
        <a:spcBef>
          <a:spcPts val="1000"/>
        </a:spcBef>
        <a:buClr>
          <a:schemeClr val="accent3"/>
        </a:buClr>
        <a:buSzPct val="140000"/>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1pPr>
      <a:lvl2pPr marL="684213" indent="-227013" algn="l" defTabSz="914400" rtl="0" eaLnBrk="1" latinLnBrk="0" hangingPunct="1">
        <a:lnSpc>
          <a:spcPct val="95000"/>
        </a:lnSpc>
        <a:spcBef>
          <a:spcPts val="1000"/>
        </a:spcBef>
        <a:buClr>
          <a:schemeClr val="accent3"/>
        </a:buClr>
        <a:buSzPct val="120000"/>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2pPr>
      <a:lvl3pPr marL="1089025" indent="-174625" algn="l" defTabSz="914400" rtl="0" eaLnBrk="1" latinLnBrk="0" hangingPunct="1">
        <a:lnSpc>
          <a:spcPct val="95000"/>
        </a:lnSpc>
        <a:spcBef>
          <a:spcPts val="1000"/>
        </a:spcBef>
        <a:buClr>
          <a:schemeClr val="accent3"/>
        </a:buClr>
        <a:buSzPct val="120000"/>
        <a:buFont typeface="Arial" panose="020B0604020202020204" pitchFamily="34" charset="0"/>
        <a:buChar char="•"/>
        <a:defRPr sz="1200"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spcBef>
          <a:spcPct val="20000"/>
        </a:spcBef>
        <a:buClr>
          <a:schemeClr val="accent3"/>
        </a:buClr>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chemeClr val="accent3"/>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5.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mailto:dsnpcm@atriohp.com" TargetMode="External"/><Relationship Id="rId2" Type="http://schemas.openxmlformats.org/officeDocument/2006/relationships/hyperlink" Target="https://atriohp.com/oregon/providers/provider-resources/"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7F4286B-12F5-7546-AF30-606A124D3CB5}"/>
              </a:ext>
            </a:extLst>
          </p:cNvPr>
          <p:cNvSpPr>
            <a:spLocks noGrp="1"/>
          </p:cNvSpPr>
          <p:nvPr>
            <p:ph type="body" sz="quarter" idx="10"/>
          </p:nvPr>
        </p:nvSpPr>
        <p:spPr/>
        <p:txBody>
          <a:bodyPr lIns="0" tIns="0" rIns="0" bIns="0" anchor="t"/>
          <a:lstStyle/>
          <a:p>
            <a:r>
              <a:rPr lang="en-US">
                <a:latin typeface="Nunito"/>
                <a:ea typeface="Open Sans"/>
                <a:cs typeface="Open Sans"/>
              </a:rPr>
              <a:t>May 2026</a:t>
            </a:r>
            <a:endParaRPr lang="en-US" dirty="0"/>
          </a:p>
        </p:txBody>
      </p:sp>
      <p:sp>
        <p:nvSpPr>
          <p:cNvPr id="3" name="Text Placeholder 2">
            <a:extLst>
              <a:ext uri="{FF2B5EF4-FFF2-40B4-BE49-F238E27FC236}">
                <a16:creationId xmlns:a16="http://schemas.microsoft.com/office/drawing/2014/main" id="{80B18E9C-5DD3-C44A-88C6-9472DBD870B5}"/>
              </a:ext>
            </a:extLst>
          </p:cNvPr>
          <p:cNvSpPr>
            <a:spLocks noGrp="1"/>
          </p:cNvSpPr>
          <p:nvPr>
            <p:ph type="body" sz="quarter" idx="11"/>
          </p:nvPr>
        </p:nvSpPr>
        <p:spPr/>
        <p:txBody>
          <a:bodyPr lIns="0" tIns="0" rIns="0" bIns="0" anchor="t"/>
          <a:lstStyle/>
          <a:p>
            <a:r>
              <a:rPr lang="en-US"/>
              <a:t>Special Needs Plan (SNP)</a:t>
            </a:r>
          </a:p>
          <a:p>
            <a:r>
              <a:rPr lang="en-US">
                <a:latin typeface="Open Sans"/>
                <a:ea typeface="Open Sans"/>
                <a:cs typeface="Open Sans"/>
              </a:rPr>
              <a:t>Model of Care Training 2026</a:t>
            </a:r>
            <a:endParaRPr lang="en-US"/>
          </a:p>
        </p:txBody>
      </p:sp>
    </p:spTree>
    <p:extLst>
      <p:ext uri="{BB962C8B-B14F-4D97-AF65-F5344CB8AC3E}">
        <p14:creationId xmlns:p14="http://schemas.microsoft.com/office/powerpoint/2010/main" val="1631684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87CEF1-4D08-4C9C-5761-3E6F5CB98A20}"/>
            </a:ext>
          </a:extLst>
        </p:cNvPr>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6D25C3B-BE8A-8A6A-C0D5-18829557AF89}"/>
              </a:ext>
            </a:extLst>
          </p:cNvPr>
          <p:cNvSpPr>
            <a:spLocks noGrp="1"/>
          </p:cNvSpPr>
          <p:nvPr>
            <p:ph type="sldNum" sz="quarter" idx="4294967295"/>
          </p:nvPr>
        </p:nvSpPr>
        <p:spPr>
          <a:xfrm>
            <a:off x="7010400" y="4767263"/>
            <a:ext cx="2133600" cy="274637"/>
          </a:xfrm>
          <a:prstGeom prst="rect">
            <a:avLst/>
          </a:prstGeo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8186383-8D6A-4AC9-9ACC-1035AF233B0C}" type="slidenum">
              <a:rPr kumimoji="0" lang="en-US" sz="1100" b="0" i="0" u="none" strike="noStrike" kern="1200" cap="none" spc="0" normalizeH="0" baseline="0" noProof="0" smtClean="0">
                <a:ln>
                  <a:noFill/>
                </a:ln>
                <a:solidFill>
                  <a:srgbClr val="000000">
                    <a:tint val="75000"/>
                  </a:srgbClr>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100" b="0" i="0" u="none" strike="noStrike" kern="1200" cap="none" spc="0" normalizeH="0" baseline="0" noProof="0">
              <a:ln>
                <a:noFill/>
              </a:ln>
              <a:solidFill>
                <a:srgbClr val="000000">
                  <a:tint val="75000"/>
                </a:srgbClr>
              </a:solidFill>
              <a:effectLst/>
              <a:uLnTx/>
              <a:uFillTx/>
              <a:latin typeface="Arial" panose="020B0604020202020204" pitchFamily="34" charset="0"/>
              <a:ea typeface="+mn-ea"/>
              <a:cs typeface="Arial" panose="020B0604020202020204" pitchFamily="34" charset="0"/>
            </a:endParaRPr>
          </a:p>
        </p:txBody>
      </p:sp>
      <p:sp>
        <p:nvSpPr>
          <p:cNvPr id="13" name="Rectangle 12">
            <a:extLst>
              <a:ext uri="{FF2B5EF4-FFF2-40B4-BE49-F238E27FC236}">
                <a16:creationId xmlns:a16="http://schemas.microsoft.com/office/drawing/2014/main" id="{48C54E34-28FF-1D36-0DFF-1F3497B75D52}"/>
              </a:ext>
            </a:extLst>
          </p:cNvPr>
          <p:cNvSpPr/>
          <p:nvPr/>
        </p:nvSpPr>
        <p:spPr>
          <a:xfrm>
            <a:off x="0" y="4767263"/>
            <a:ext cx="9144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pic>
        <p:nvPicPr>
          <p:cNvPr id="28" name="Picture 27" descr="Shape, rectangle&#10;&#10;Description automatically generated">
            <a:extLst>
              <a:ext uri="{FF2B5EF4-FFF2-40B4-BE49-F238E27FC236}">
                <a16:creationId xmlns:a16="http://schemas.microsoft.com/office/drawing/2014/main" id="{0A63FE2B-CD26-3860-3305-AD6B297C22EA}"/>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flipH="1">
            <a:off x="0" y="379664"/>
            <a:ext cx="7632970" cy="527863"/>
          </a:xfrm>
          <a:prstGeom prst="rect">
            <a:avLst/>
          </a:prstGeom>
        </p:spPr>
      </p:pic>
      <p:pic>
        <p:nvPicPr>
          <p:cNvPr id="14" name="Picture 13" descr="A picture containing text, sign&#10;&#10;Description automatically generated">
            <a:extLst>
              <a:ext uri="{FF2B5EF4-FFF2-40B4-BE49-F238E27FC236}">
                <a16:creationId xmlns:a16="http://schemas.microsoft.com/office/drawing/2014/main" id="{90E5B5EB-534F-D32A-5BA2-728E49C8138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540255" y="386664"/>
            <a:ext cx="994145" cy="578324"/>
          </a:xfrm>
          <a:prstGeom prst="rect">
            <a:avLst/>
          </a:prstGeom>
        </p:spPr>
      </p:pic>
      <p:sp>
        <p:nvSpPr>
          <p:cNvPr id="20" name="Title 1">
            <a:extLst>
              <a:ext uri="{FF2B5EF4-FFF2-40B4-BE49-F238E27FC236}">
                <a16:creationId xmlns:a16="http://schemas.microsoft.com/office/drawing/2014/main" id="{C7DD7529-D81A-3E4B-2177-2231FE6E064C}"/>
              </a:ext>
            </a:extLst>
          </p:cNvPr>
          <p:cNvSpPr txBox="1">
            <a:spLocks/>
          </p:cNvSpPr>
          <p:nvPr/>
        </p:nvSpPr>
        <p:spPr>
          <a:xfrm>
            <a:off x="1219200" y="413202"/>
            <a:ext cx="3840225" cy="501939"/>
          </a:xfrm>
          <a:prstGeom prst="rect">
            <a:avLst/>
          </a:prstGeom>
        </p:spPr>
        <p:txBody>
          <a:bodyPr vert="horz" lIns="91440" tIns="45720" rIns="91440" bIns="45720" rtlCol="0" anchor="b" anchorCtr="0">
            <a:noAutofit/>
          </a:bodyPr>
          <a:lstStyle>
            <a:lvl1pPr algn="l" defTabSz="914400" rtl="0" eaLnBrk="1" latinLnBrk="0" hangingPunct="1">
              <a:spcBef>
                <a:spcPct val="0"/>
              </a:spcBef>
              <a:buNone/>
              <a:defRPr lang="en-US" sz="2400" b="1" kern="1200" cap="all" smtClean="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sz="2800" b="0" cap="none">
                <a:solidFill>
                  <a:srgbClr val="FFFFFF"/>
                </a:solidFill>
                <a:latin typeface="Nunito"/>
                <a:cs typeface="Arial"/>
              </a:rPr>
              <a:t>Objectives</a:t>
            </a:r>
            <a:endParaRPr kumimoji="0" lang="en-US" sz="2800" b="0" i="0" u="none" strike="noStrike" kern="1200" cap="all" spc="0" normalizeH="0" baseline="0" noProof="0">
              <a:ln>
                <a:noFill/>
              </a:ln>
              <a:solidFill>
                <a:srgbClr val="FFFFFF"/>
              </a:solidFill>
              <a:effectLst/>
              <a:uLnTx/>
              <a:uFillTx/>
              <a:latin typeface="Nunito" pitchFamily="2" charset="77"/>
              <a:ea typeface="+mj-ea"/>
              <a:cs typeface="Arial" panose="020B0604020202020204" pitchFamily="34" charset="0"/>
            </a:endParaRPr>
          </a:p>
        </p:txBody>
      </p:sp>
      <p:sp>
        <p:nvSpPr>
          <p:cNvPr id="11" name="Content Placeholder 2">
            <a:extLst>
              <a:ext uri="{FF2B5EF4-FFF2-40B4-BE49-F238E27FC236}">
                <a16:creationId xmlns:a16="http://schemas.microsoft.com/office/drawing/2014/main" id="{5BDEC772-2847-18B7-2611-88C41E42878E}"/>
              </a:ext>
            </a:extLst>
          </p:cNvPr>
          <p:cNvSpPr txBox="1">
            <a:spLocks/>
          </p:cNvSpPr>
          <p:nvPr/>
        </p:nvSpPr>
        <p:spPr>
          <a:xfrm>
            <a:off x="1094509" y="1436255"/>
            <a:ext cx="6298772" cy="3323394"/>
          </a:xfrm>
          <a:prstGeom prst="rect">
            <a:avLst/>
          </a:prstGeom>
        </p:spPr>
        <p:txBody>
          <a:bodyPr lIns="91440" tIns="45720" rIns="91440" bIns="45720" anchor="t">
            <a:normAutofit/>
          </a:bodyPr>
          <a:lstStyle>
            <a:lvl1pPr marL="288925" marR="0" indent="-288925" algn="l" defTabSz="410765" rtl="0" eaLnBrk="1" latinLnBrk="0" hangingPunct="1">
              <a:lnSpc>
                <a:spcPct val="100000"/>
              </a:lnSpc>
              <a:spcBef>
                <a:spcPts val="0"/>
              </a:spcBef>
              <a:spcAft>
                <a:spcPts val="0"/>
              </a:spcAft>
              <a:buClrTx/>
              <a:buSzPct val="75000"/>
              <a:buFontTx/>
              <a:buBlip>
                <a:blip r:embed="rId4"/>
              </a:buBlip>
              <a:tabLst/>
              <a:defRPr lang="en-US" sz="2400" b="0" i="0" u="none" strike="noStrike" kern="1200" cap="none" spc="0" baseline="0" smtClean="0">
                <a:ln>
                  <a:noFill/>
                </a:ln>
                <a:solidFill>
                  <a:schemeClr val="tx1"/>
                </a:solidFill>
                <a:uFillTx/>
                <a:latin typeface="+mn-lt"/>
                <a:ea typeface="+mn-ea"/>
                <a:cs typeface="+mn-cs"/>
                <a:sym typeface="Helvetica Light"/>
              </a:defRPr>
            </a:lvl1pPr>
            <a:lvl2pPr marL="569913" marR="0" indent="-222250" algn="l" defTabSz="410765" rtl="0" eaLnBrk="1" latinLnBrk="0" hangingPunct="1">
              <a:lnSpc>
                <a:spcPct val="100000"/>
              </a:lnSpc>
              <a:spcBef>
                <a:spcPts val="0"/>
              </a:spcBef>
              <a:spcAft>
                <a:spcPts val="0"/>
              </a:spcAft>
              <a:buClrTx/>
              <a:buSzPct val="75000"/>
              <a:buFont typeface="Arial" panose="020B0604020202020204" pitchFamily="34" charset="0"/>
              <a:buChar char="•"/>
              <a:tabLst/>
              <a:defRPr lang="en-US" sz="2000" b="0" i="0" u="none" strike="noStrike" kern="1200" cap="none" spc="0" baseline="0" smtClean="0">
                <a:ln>
                  <a:noFill/>
                </a:ln>
                <a:solidFill>
                  <a:schemeClr val="bg1">
                    <a:lumMod val="50000"/>
                  </a:schemeClr>
                </a:solidFill>
                <a:uFillTx/>
                <a:latin typeface="+mn-lt"/>
                <a:ea typeface="+mn-ea"/>
                <a:cs typeface="+mn-cs"/>
                <a:sym typeface="Helvetica Light"/>
              </a:defRPr>
            </a:lvl2pPr>
            <a:lvl3pPr marL="746125" marR="0" indent="-163513" algn="l" defTabSz="410765" rtl="0" eaLnBrk="1" latinLnBrk="0" hangingPunct="1">
              <a:lnSpc>
                <a:spcPct val="100000"/>
              </a:lnSpc>
              <a:spcBef>
                <a:spcPts val="0"/>
              </a:spcBef>
              <a:spcAft>
                <a:spcPts val="0"/>
              </a:spcAft>
              <a:buClrTx/>
              <a:buSzPct val="75000"/>
              <a:buFontTx/>
              <a:buChar char="•"/>
              <a:tabLst/>
              <a:defRPr lang="en-US" sz="1800" b="0" i="0" u="none" strike="noStrike" kern="1200" cap="none" spc="0" baseline="0" smtClean="0">
                <a:ln>
                  <a:noFill/>
                </a:ln>
                <a:solidFill>
                  <a:schemeClr val="bg1">
                    <a:lumMod val="50000"/>
                  </a:schemeClr>
                </a:solidFill>
                <a:uFillTx/>
                <a:latin typeface="+mn-lt"/>
                <a:ea typeface="+mn-ea"/>
                <a:cs typeface="+mn-cs"/>
                <a:sym typeface="Helvetica Light"/>
              </a:defRPr>
            </a:lvl3pPr>
            <a:lvl4pPr marL="1082675" marR="0" indent="-292100" algn="l" defTabSz="410765" rtl="0" eaLnBrk="1" latinLnBrk="0" hangingPunct="1">
              <a:lnSpc>
                <a:spcPct val="100000"/>
              </a:lnSpc>
              <a:spcBef>
                <a:spcPts val="0"/>
              </a:spcBef>
              <a:spcAft>
                <a:spcPts val="0"/>
              </a:spcAft>
              <a:buClrTx/>
              <a:buSzPct val="75000"/>
              <a:buFontTx/>
              <a:buChar char="•"/>
              <a:tabLst/>
              <a:defRPr lang="en-US" sz="2625" b="0" i="0" u="none" strike="noStrike" kern="1200" cap="none" spc="0" baseline="0" smtClean="0">
                <a:ln>
                  <a:noFill/>
                </a:ln>
                <a:solidFill>
                  <a:schemeClr val="tx1"/>
                </a:solidFill>
                <a:uFillTx/>
                <a:latin typeface="+mn-lt"/>
                <a:ea typeface="+mn-ea"/>
                <a:cs typeface="+mn-cs"/>
                <a:sym typeface="Helvetica Light"/>
              </a:defRPr>
            </a:lvl4pPr>
            <a:lvl5pPr marL="2074333" marR="0" indent="-296333" algn="l" defTabSz="410765" rtl="0" eaLnBrk="1" latinLnBrk="0" hangingPunct="1">
              <a:lnSpc>
                <a:spcPct val="100000"/>
              </a:lnSpc>
              <a:spcBef>
                <a:spcPts val="0"/>
              </a:spcBef>
              <a:spcAft>
                <a:spcPts val="0"/>
              </a:spcAft>
              <a:buClrTx/>
              <a:buSzPct val="75000"/>
              <a:buFontTx/>
              <a:buChar char="•"/>
              <a:tabLst/>
              <a:defRPr lang="en-US" sz="2625" b="0" i="0" u="none" strike="noStrike" kern="1200" cap="none" spc="0" baseline="0" smtClean="0">
                <a:ln>
                  <a:noFill/>
                </a:ln>
                <a:solidFill>
                  <a:schemeClr val="tx1"/>
                </a:solidFill>
                <a:uFillTx/>
                <a:latin typeface="+mn-lt"/>
                <a:ea typeface="+mn-ea"/>
                <a:cs typeface="+mn-cs"/>
                <a:sym typeface="Helvetica Light"/>
              </a:defRPr>
            </a:lvl5pPr>
            <a:lvl6pPr marL="2518833" marR="0" indent="-296333" algn="l" defTabSz="410765" rtl="0" eaLnBrk="1" latinLnBrk="0" hangingPunct="1">
              <a:lnSpc>
                <a:spcPct val="100000"/>
              </a:lnSpc>
              <a:spcBef>
                <a:spcPts val="2900"/>
              </a:spcBef>
              <a:spcAft>
                <a:spcPts val="0"/>
              </a:spcAft>
              <a:buClrTx/>
              <a:buSzPct val="75000"/>
              <a:buFontTx/>
              <a:buChar char="•"/>
              <a:tabLst/>
              <a:defRPr sz="2400" b="0" i="0" u="none" strike="noStrike" cap="none" spc="0" baseline="0">
                <a:ln>
                  <a:noFill/>
                </a:ln>
                <a:solidFill>
                  <a:srgbClr val="000000"/>
                </a:solidFill>
                <a:uFillTx/>
                <a:latin typeface="+mn-lt"/>
                <a:ea typeface="+mn-ea"/>
                <a:cs typeface="+mn-cs"/>
                <a:sym typeface="Helvetica Light"/>
              </a:defRPr>
            </a:lvl6pPr>
            <a:lvl7pPr marL="2963333" marR="0" indent="-296333" algn="l" defTabSz="410765" rtl="0" eaLnBrk="1" latinLnBrk="0" hangingPunct="1">
              <a:lnSpc>
                <a:spcPct val="100000"/>
              </a:lnSpc>
              <a:spcBef>
                <a:spcPts val="2900"/>
              </a:spcBef>
              <a:spcAft>
                <a:spcPts val="0"/>
              </a:spcAft>
              <a:buClrTx/>
              <a:buSzPct val="75000"/>
              <a:buFontTx/>
              <a:buChar char="•"/>
              <a:tabLst/>
              <a:defRPr sz="2400" b="0" i="0" u="none" strike="noStrike" cap="none" spc="0" baseline="0">
                <a:ln>
                  <a:noFill/>
                </a:ln>
                <a:solidFill>
                  <a:srgbClr val="000000"/>
                </a:solidFill>
                <a:uFillTx/>
                <a:latin typeface="+mn-lt"/>
                <a:ea typeface="+mn-ea"/>
                <a:cs typeface="+mn-cs"/>
                <a:sym typeface="Helvetica Light"/>
              </a:defRPr>
            </a:lvl7pPr>
            <a:lvl8pPr marL="3407833" marR="0" indent="-296333" algn="l" defTabSz="410765" rtl="0" eaLnBrk="1" latinLnBrk="0" hangingPunct="1">
              <a:lnSpc>
                <a:spcPct val="100000"/>
              </a:lnSpc>
              <a:spcBef>
                <a:spcPts val="2900"/>
              </a:spcBef>
              <a:spcAft>
                <a:spcPts val="0"/>
              </a:spcAft>
              <a:buClrTx/>
              <a:buSzPct val="75000"/>
              <a:buFontTx/>
              <a:buChar char="•"/>
              <a:tabLst/>
              <a:defRPr sz="2400" b="0" i="0" u="none" strike="noStrike" cap="none" spc="0" baseline="0">
                <a:ln>
                  <a:noFill/>
                </a:ln>
                <a:solidFill>
                  <a:srgbClr val="000000"/>
                </a:solidFill>
                <a:uFillTx/>
                <a:latin typeface="+mn-lt"/>
                <a:ea typeface="+mn-ea"/>
                <a:cs typeface="+mn-cs"/>
                <a:sym typeface="Helvetica Light"/>
              </a:defRPr>
            </a:lvl8pPr>
            <a:lvl9pPr marL="3852333" marR="0" indent="-296333" algn="l" defTabSz="410765" rtl="0" eaLnBrk="1" latinLnBrk="0" hangingPunct="1">
              <a:lnSpc>
                <a:spcPct val="100000"/>
              </a:lnSpc>
              <a:spcBef>
                <a:spcPts val="2900"/>
              </a:spcBef>
              <a:spcAft>
                <a:spcPts val="0"/>
              </a:spcAft>
              <a:buClrTx/>
              <a:buSzPct val="75000"/>
              <a:buFontTx/>
              <a:buChar char="•"/>
              <a:tabLst/>
              <a:defRPr sz="2400" b="0" i="0" u="none" strike="noStrike" cap="none" spc="0" baseline="0">
                <a:ln>
                  <a:noFill/>
                </a:ln>
                <a:solidFill>
                  <a:srgbClr val="000000"/>
                </a:solidFill>
                <a:uFillTx/>
                <a:latin typeface="+mn-lt"/>
                <a:ea typeface="+mn-ea"/>
                <a:cs typeface="+mn-cs"/>
                <a:sym typeface="Helvetica Light"/>
              </a:defRPr>
            </a:lvl9pPr>
          </a:lstStyle>
          <a:p>
            <a:pPr marL="0" indent="0" defTabSz="685800">
              <a:buClr>
                <a:srgbClr val="009F00"/>
              </a:buClr>
              <a:buNone/>
              <a:defRPr/>
            </a:pPr>
            <a:endParaRPr lang="en-US" sz="1400" dirty="0">
              <a:highlight>
                <a:srgbClr val="FFFFFF"/>
              </a:highlight>
              <a:latin typeface="Aptos"/>
              <a:ea typeface="Open Sans Light"/>
              <a:cs typeface="Open Sans Light"/>
            </a:endParaRPr>
          </a:p>
          <a:p>
            <a:pPr marL="257175" marR="0" lvl="0" indent="-257175" algn="l" defTabSz="685800">
              <a:lnSpc>
                <a:spcPct val="150000"/>
              </a:lnSpc>
              <a:spcBef>
                <a:spcPts val="0"/>
              </a:spcBef>
              <a:spcAft>
                <a:spcPts val="0"/>
              </a:spcAft>
              <a:buFont typeface="Wingdings"/>
              <a:buChar char="ü"/>
              <a:tabLst/>
              <a:defRPr/>
            </a:pPr>
            <a:r>
              <a:rPr lang="en-US" sz="2000" dirty="0">
                <a:highlight>
                  <a:srgbClr val="FFFFFF"/>
                </a:highlight>
                <a:latin typeface="Aptos"/>
                <a:ea typeface="Open Sans Light"/>
                <a:cs typeface="Open Sans Light"/>
              </a:rPr>
              <a:t>Understand</a:t>
            </a:r>
            <a:r>
              <a:rPr kumimoji="0" lang="en-US" sz="2000" b="0" i="0" u="none" strike="noStrike" kern="1200" cap="none" spc="0" normalizeH="0" baseline="0" noProof="0" dirty="0">
                <a:ln>
                  <a:noFill/>
                </a:ln>
                <a:effectLst/>
                <a:highlight>
                  <a:srgbClr val="FFFFFF"/>
                </a:highlight>
                <a:uLnTx/>
                <a:uFillTx/>
                <a:latin typeface="Aptos"/>
                <a:ea typeface="Open Sans Light"/>
                <a:cs typeface="Open Sans Light"/>
                <a:sym typeface="Helvetica Light"/>
              </a:rPr>
              <a:t> SNP Model of Care</a:t>
            </a:r>
            <a:r>
              <a:rPr lang="en-US" sz="2000" dirty="0">
                <a:highlight>
                  <a:srgbClr val="FFFFFF"/>
                </a:highlight>
                <a:latin typeface="Aptos"/>
                <a:ea typeface="Open Sans Light"/>
                <a:cs typeface="Open Sans Light"/>
              </a:rPr>
              <a:t> (MOC) </a:t>
            </a:r>
            <a:endParaRPr lang="en-US" sz="2000" dirty="0">
              <a:highlight>
                <a:srgbClr val="C6C6C6"/>
              </a:highlight>
              <a:latin typeface="Aptos"/>
              <a:ea typeface="Open Sans Light"/>
              <a:cs typeface="Open Sans Light"/>
            </a:endParaRPr>
          </a:p>
          <a:p>
            <a:pPr marL="257175" indent="-257175" defTabSz="685800">
              <a:lnSpc>
                <a:spcPct val="150000"/>
              </a:lnSpc>
              <a:buFont typeface="Wingdings" pitchFamily="34" charset="0"/>
              <a:buChar char="ü"/>
              <a:defRPr/>
            </a:pPr>
            <a:r>
              <a:rPr lang="en-US" sz="2000" dirty="0">
                <a:highlight>
                  <a:srgbClr val="FFFFFF"/>
                </a:highlight>
                <a:latin typeface="Aptos"/>
                <a:ea typeface="Open Sans Light"/>
                <a:cs typeface="Open Sans Light"/>
              </a:rPr>
              <a:t>Identify staff roles in care coordination </a:t>
            </a:r>
            <a:endParaRPr lang="en-US" sz="2000" dirty="0">
              <a:highlight>
                <a:srgbClr val="C6C6C6"/>
              </a:highlight>
              <a:latin typeface="Aptos"/>
              <a:ea typeface="Open Sans Light"/>
              <a:cs typeface="Open Sans Light"/>
            </a:endParaRPr>
          </a:p>
          <a:p>
            <a:pPr marL="257175" indent="-257175" defTabSz="685800">
              <a:lnSpc>
                <a:spcPct val="150000"/>
              </a:lnSpc>
              <a:buFont typeface="Wingdings" pitchFamily="34" charset="0"/>
              <a:buChar char="ü"/>
              <a:defRPr/>
            </a:pPr>
            <a:r>
              <a:rPr lang="en-US" sz="2000" dirty="0">
                <a:highlight>
                  <a:srgbClr val="FFFFFF"/>
                </a:highlight>
                <a:latin typeface="Aptos"/>
                <a:ea typeface="Open Sans Light"/>
                <a:cs typeface="Open Sans Light"/>
              </a:rPr>
              <a:t>Apply care coordination processes </a:t>
            </a:r>
            <a:endParaRPr lang="en-US" sz="2000" b="0" i="0" u="none" strike="noStrike" kern="1200" cap="none" spc="0" normalizeH="0" baseline="0" noProof="0" dirty="0">
              <a:ln>
                <a:noFill/>
              </a:ln>
              <a:effectLst/>
              <a:highlight>
                <a:srgbClr val="C6C6C6"/>
              </a:highlight>
              <a:uLnTx/>
              <a:uFillTx/>
              <a:latin typeface="Aptos"/>
              <a:ea typeface="Open Sans Light"/>
              <a:cs typeface="Open Sans Light"/>
            </a:endParaRPr>
          </a:p>
          <a:p>
            <a:pPr marL="257175" indent="-257175" defTabSz="685800">
              <a:lnSpc>
                <a:spcPct val="150000"/>
              </a:lnSpc>
              <a:buFont typeface="Wingdings" pitchFamily="34" charset="0"/>
              <a:buChar char="ü"/>
              <a:defRPr/>
            </a:pPr>
            <a:r>
              <a:rPr lang="en-US" sz="2000" dirty="0">
                <a:highlight>
                  <a:srgbClr val="FFFFFF"/>
                </a:highlight>
                <a:latin typeface="Aptos"/>
                <a:ea typeface="Open Sans Light"/>
                <a:cs typeface="Open Sans Light"/>
              </a:rPr>
              <a:t>Meet CMS compliance requirements </a:t>
            </a:r>
            <a:endParaRPr lang="en-US" sz="2000" b="0" i="0" u="none" strike="noStrike" kern="1200" cap="none" spc="0" normalizeH="0" baseline="0" noProof="0" dirty="0">
              <a:ln>
                <a:noFill/>
              </a:ln>
              <a:effectLst/>
              <a:highlight>
                <a:srgbClr val="C6C6C6"/>
              </a:highlight>
              <a:uLnTx/>
              <a:uFillTx/>
              <a:latin typeface="Aptos"/>
              <a:ea typeface="Open Sans Light"/>
              <a:cs typeface="Open Sans Light"/>
            </a:endParaRPr>
          </a:p>
          <a:p>
            <a:pPr marL="0" marR="0" lvl="0" indent="0" algn="l" defTabSz="685800">
              <a:lnSpc>
                <a:spcPct val="200000"/>
              </a:lnSpc>
              <a:spcBef>
                <a:spcPts val="0"/>
              </a:spcBef>
              <a:spcAft>
                <a:spcPts val="0"/>
              </a:spcAft>
              <a:buClr>
                <a:srgbClr val="009F00"/>
              </a:buClr>
              <a:buSzTx/>
              <a:buNone/>
              <a:tabLst/>
              <a:defRPr/>
            </a:pPr>
            <a:endParaRPr lang="en-US" dirty="0">
              <a:solidFill>
                <a:srgbClr val="3B3838"/>
              </a:solidFill>
              <a:latin typeface="Nunito"/>
              <a:ea typeface="Open Sans Light"/>
              <a:cs typeface="Open Sans Light"/>
            </a:endParaRPr>
          </a:p>
          <a:p>
            <a:pPr marL="0" marR="0" lvl="0" indent="0" algn="l" defTabSz="308074" rtl="0" eaLnBrk="1" fontAlgn="auto" latinLnBrk="0" hangingPunct="1">
              <a:lnSpc>
                <a:spcPct val="100000"/>
              </a:lnSpc>
              <a:spcBef>
                <a:spcPts val="0"/>
              </a:spcBef>
              <a:spcAft>
                <a:spcPts val="0"/>
              </a:spcAft>
              <a:buClrTx/>
              <a:buSzPct val="75000"/>
              <a:buFontTx/>
              <a:buNone/>
              <a:tabLst/>
              <a:defRPr/>
            </a:pPr>
            <a:endParaRPr kumimoji="0" lang="en-US" sz="1350" b="0" i="0" u="none" strike="noStrike" kern="1200" cap="none" spc="0" normalizeH="0" baseline="0" noProof="0" dirty="0">
              <a:ln>
                <a:noFill/>
              </a:ln>
              <a:solidFill>
                <a:prstClr val="black"/>
              </a:solidFill>
              <a:effectLst/>
              <a:uLnTx/>
              <a:uFillTx/>
              <a:latin typeface="Nunito" pitchFamily="2" charset="77"/>
              <a:ea typeface="Open Sans Light" panose="020B0306030504020204" pitchFamily="34" charset="0"/>
              <a:cs typeface="Open Sans Light" panose="020B0306030504020204" pitchFamily="34" charset="0"/>
              <a:sym typeface="Helvetica Light"/>
            </a:endParaRPr>
          </a:p>
        </p:txBody>
      </p:sp>
      <p:sp>
        <p:nvSpPr>
          <p:cNvPr id="9" name="Title 1">
            <a:extLst>
              <a:ext uri="{FF2B5EF4-FFF2-40B4-BE49-F238E27FC236}">
                <a16:creationId xmlns:a16="http://schemas.microsoft.com/office/drawing/2014/main" id="{542FE679-B254-0970-AB66-F63273BF3319}"/>
              </a:ext>
            </a:extLst>
          </p:cNvPr>
          <p:cNvSpPr txBox="1">
            <a:spLocks/>
          </p:cNvSpPr>
          <p:nvPr/>
        </p:nvSpPr>
        <p:spPr>
          <a:xfrm>
            <a:off x="6093337" y="4800568"/>
            <a:ext cx="3053326" cy="3143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lang="en-US" sz="4400" b="0" kern="1200" cap="all" dirty="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Value.  Compassion.  Service.</a:t>
            </a:r>
            <a:endParaRPr kumimoji="0" lang="en-US" sz="1400" b="1" i="0" u="none" strike="noStrike" kern="1200" cap="all"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10" name="TextBox 9">
            <a:extLst>
              <a:ext uri="{FF2B5EF4-FFF2-40B4-BE49-F238E27FC236}">
                <a16:creationId xmlns:a16="http://schemas.microsoft.com/office/drawing/2014/main" id="{4799FC14-A680-5F7B-15B9-8033FCA38004}"/>
              </a:ext>
            </a:extLst>
          </p:cNvPr>
          <p:cNvSpPr txBox="1"/>
          <p:nvPr/>
        </p:nvSpPr>
        <p:spPr>
          <a:xfrm>
            <a:off x="341641" y="4879252"/>
            <a:ext cx="2380284" cy="196208"/>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spTree>
    <p:extLst>
      <p:ext uri="{BB962C8B-B14F-4D97-AF65-F5344CB8AC3E}">
        <p14:creationId xmlns:p14="http://schemas.microsoft.com/office/powerpoint/2010/main" val="2296179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F0E04D7C-3CCD-314E-974F-9AA32BFB02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0" y="0"/>
            <a:ext cx="9144000" cy="5143500"/>
          </a:xfrm>
          <a:prstGeom prst="rect">
            <a:avLst/>
          </a:prstGeom>
        </p:spPr>
      </p:pic>
      <p:sp>
        <p:nvSpPr>
          <p:cNvPr id="6" name="Rounded Rectangle 5">
            <a:extLst>
              <a:ext uri="{FF2B5EF4-FFF2-40B4-BE49-F238E27FC236}">
                <a16:creationId xmlns:a16="http://schemas.microsoft.com/office/drawing/2014/main" id="{010D6288-EEA6-6840-B9FA-7D9B6CE79E70}"/>
              </a:ext>
            </a:extLst>
          </p:cNvPr>
          <p:cNvSpPr/>
          <p:nvPr/>
        </p:nvSpPr>
        <p:spPr>
          <a:xfrm>
            <a:off x="4991100" y="300037"/>
            <a:ext cx="4038600" cy="2971800"/>
          </a:xfrm>
          <a:prstGeom prst="roundRect">
            <a:avLst/>
          </a:prstGeom>
          <a:solidFill>
            <a:schemeClr val="bg1"/>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5" name="Title 1">
            <a:extLst>
              <a:ext uri="{FF2B5EF4-FFF2-40B4-BE49-F238E27FC236}">
                <a16:creationId xmlns:a16="http://schemas.microsoft.com/office/drawing/2014/main" id="{AB910885-72BC-B54B-A663-1604DD0E165C}"/>
              </a:ext>
            </a:extLst>
          </p:cNvPr>
          <p:cNvSpPr txBox="1">
            <a:spLocks/>
          </p:cNvSpPr>
          <p:nvPr/>
        </p:nvSpPr>
        <p:spPr>
          <a:xfrm>
            <a:off x="5105400" y="514350"/>
            <a:ext cx="3810000" cy="2667000"/>
          </a:xfrm>
          <a:prstGeom prst="rect">
            <a:avLst/>
          </a:prstGeom>
        </p:spPr>
        <p:txBody>
          <a:bodyPr lIns="91440" tIns="45720" rIns="91440" bIns="45720" anchor="t"/>
          <a:lstStyle>
            <a:lvl1pPr marL="0" marR="0" indent="0" algn="ctr" defTabSz="410765" rtl="0" eaLnBrk="1" latinLnBrk="0" hangingPunct="1">
              <a:lnSpc>
                <a:spcPct val="100000"/>
              </a:lnSpc>
              <a:spcBef>
                <a:spcPts val="0"/>
              </a:spcBef>
              <a:spcAft>
                <a:spcPts val="0"/>
              </a:spcAft>
              <a:buClrTx/>
              <a:buSzTx/>
              <a:buFontTx/>
              <a:buNone/>
              <a:tabLst/>
              <a:defRPr kumimoji="0" lang="en-US" sz="3200" b="1" i="0" u="none" strike="noStrike" cap="all" spc="0" normalizeH="0" baseline="0" smtClean="0">
                <a:ln>
                  <a:noFill/>
                </a:ln>
                <a:solidFill>
                  <a:schemeClr val="bg1">
                    <a:lumMod val="50000"/>
                  </a:schemeClr>
                </a:solidFill>
                <a:effectLst/>
                <a:uFillTx/>
                <a:latin typeface="+mj-lt"/>
                <a:ea typeface="Open Sans"/>
                <a:cs typeface="Open Sans"/>
                <a:sym typeface="Helvetica Light"/>
              </a:defRPr>
            </a:lvl1pPr>
            <a:lvl2pPr marL="0" marR="0" indent="228600" algn="ctr" defTabSz="410765"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2pPr>
            <a:lvl3pPr marL="0" marR="0" indent="457200" algn="ctr" defTabSz="410765"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3pPr>
            <a:lvl4pPr marL="0" marR="0" indent="685800" algn="ctr" defTabSz="410765"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4pPr>
            <a:lvl5pPr marL="0" marR="0" indent="914400" algn="ctr" defTabSz="410765"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5pPr>
            <a:lvl6pPr marL="0" marR="0" indent="1143000" algn="ctr" defTabSz="410765"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6pPr>
            <a:lvl7pPr marL="0" marR="0" indent="1371600" algn="ctr" defTabSz="410765"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7pPr>
            <a:lvl8pPr marL="0" marR="0" indent="1600200" algn="ctr" defTabSz="410765"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8pPr>
            <a:lvl9pPr marL="0" marR="0" indent="1828800" algn="ctr" defTabSz="410765" rtl="0" eaLnBrk="1" latinLnBrk="0" hangingPunct="1">
              <a:lnSpc>
                <a:spcPct val="100000"/>
              </a:lnSpc>
              <a:spcBef>
                <a:spcPts val="0"/>
              </a:spcBef>
              <a:spcAft>
                <a:spcPts val="0"/>
              </a:spcAft>
              <a:buClrTx/>
              <a:buSzTx/>
              <a:buFontTx/>
              <a:buNone/>
              <a:tabLst/>
              <a:defRPr sz="5600" b="0" i="0" u="none" strike="noStrike" cap="none" spc="0" baseline="0">
                <a:ln>
                  <a:noFill/>
                </a:ln>
                <a:solidFill>
                  <a:srgbClr val="000000"/>
                </a:solidFill>
                <a:uFillTx/>
                <a:latin typeface="+mn-lt"/>
                <a:ea typeface="+mn-ea"/>
                <a:cs typeface="+mn-cs"/>
                <a:sym typeface="Helvetica Light"/>
              </a:defRPr>
            </a:lvl9pPr>
          </a:lstStyle>
          <a:p>
            <a:pPr algn="l">
              <a:defRPr/>
            </a:pPr>
            <a:r>
              <a:rPr lang="en-US" altLang="en-US" sz="2400" cap="none">
                <a:solidFill>
                  <a:srgbClr val="115E67"/>
                </a:solidFill>
                <a:latin typeface="Nunito SemiBold"/>
              </a:rPr>
              <a:t>What is a SNP? </a:t>
            </a:r>
            <a:endParaRPr kumimoji="0" lang="en-US" altLang="en-US" sz="1200" b="0" i="0" u="none" strike="noStrike" kern="1200" cap="none" spc="0" normalizeH="0" baseline="0" noProof="0">
              <a:ln>
                <a:noFill/>
              </a:ln>
              <a:solidFill>
                <a:srgbClr val="C7F506"/>
              </a:solidFill>
              <a:effectLst/>
              <a:uLnTx/>
              <a:uFillTx/>
              <a:latin typeface="Arial"/>
              <a:ea typeface="Open Sans"/>
              <a:cs typeface="Arial" panose="020B0604020202020204" pitchFamily="34" charset="0"/>
              <a:sym typeface="Helvetica Light"/>
            </a:endParaRPr>
          </a:p>
          <a:p>
            <a:pPr algn="l">
              <a:spcAft>
                <a:spcPts val="600"/>
              </a:spcAft>
              <a:defRPr/>
            </a:pPr>
            <a:endParaRPr lang="en-US" altLang="en-US" sz="1400" b="0" i="1" cap="none" dirty="0">
              <a:solidFill>
                <a:srgbClr val="00B050"/>
              </a:solidFill>
              <a:latin typeface="Nunito"/>
              <a:cs typeface="Arial"/>
            </a:endParaRPr>
          </a:p>
          <a:p>
            <a:pPr algn="l">
              <a:spcAft>
                <a:spcPts val="600"/>
              </a:spcAft>
              <a:defRPr/>
            </a:pPr>
            <a:r>
              <a:rPr lang="en-US" altLang="en-US" sz="1600" b="0" i="1" cap="none">
                <a:solidFill>
                  <a:srgbClr val="00B050"/>
                </a:solidFill>
                <a:latin typeface="Nunito"/>
                <a:cs typeface="Arial"/>
              </a:rPr>
              <a:t>Special Needs Plans (SNPs) serve </a:t>
            </a:r>
            <a:r>
              <a:rPr lang="en-US" altLang="en-US" sz="1600" b="0" i="1" cap="none" dirty="0">
                <a:solidFill>
                  <a:srgbClr val="00B050"/>
                </a:solidFill>
                <a:latin typeface="Nunito"/>
                <a:cs typeface="Arial"/>
              </a:rPr>
              <a:t>high risk members, focus on chronic conditions and complex needs, and provide emphasis on care coordination and outcomes. </a:t>
            </a:r>
            <a:endParaRPr lang="en-US" sz="1600" dirty="0"/>
          </a:p>
          <a:p>
            <a:pPr marL="0" marR="0" lvl="0" indent="0" algn="l" defTabSz="410765" rtl="0" eaLnBrk="1" fontAlgn="auto" latinLnBrk="0" hangingPunct="1">
              <a:lnSpc>
                <a:spcPct val="100000"/>
              </a:lnSpc>
              <a:spcBef>
                <a:spcPts val="0"/>
              </a:spcBef>
              <a:spcAft>
                <a:spcPts val="0"/>
              </a:spcAft>
              <a:buClrTx/>
              <a:buSzTx/>
              <a:buFontTx/>
              <a:buNone/>
              <a:tabLst/>
              <a:defRPr/>
            </a:pPr>
            <a:br>
              <a:rPr lang="en-US" sz="1800" b="0" i="0" u="none" strike="noStrike" kern="0" cap="all" spc="0" normalizeH="0" baseline="0" noProof="0" dirty="0">
                <a:ln>
                  <a:noFill/>
                </a:ln>
                <a:effectLst/>
                <a:uLnTx/>
                <a:uFillTx/>
                <a:latin typeface="Trajan Pro 3" panose="02020502050503020301" pitchFamily="18" charset="0"/>
                <a:ea typeface="Open Sans"/>
                <a:cs typeface="Open Sans"/>
              </a:rPr>
            </a:br>
            <a:endParaRPr kumimoji="0" lang="en-US" sz="1800" b="0" i="0" u="none" strike="noStrike" kern="0" cap="all" spc="0" normalizeH="0" baseline="0" noProof="0">
              <a:ln>
                <a:noFill/>
              </a:ln>
              <a:solidFill>
                <a:srgbClr val="C7F506"/>
              </a:solidFill>
              <a:effectLst/>
              <a:uLnTx/>
              <a:uFillTx/>
              <a:latin typeface="Trajan Pro 3" panose="02020502050503020301" pitchFamily="18" charset="0"/>
              <a:ea typeface="Open Sans"/>
              <a:cs typeface="Open Sans"/>
              <a:sym typeface="Helvetica Light"/>
            </a:endParaRPr>
          </a:p>
        </p:txBody>
      </p:sp>
      <p:sp>
        <p:nvSpPr>
          <p:cNvPr id="7" name="Rectangle 6">
            <a:extLst>
              <a:ext uri="{FF2B5EF4-FFF2-40B4-BE49-F238E27FC236}">
                <a16:creationId xmlns:a16="http://schemas.microsoft.com/office/drawing/2014/main" id="{AC93AC70-D2F9-474F-84A0-CC4CDD1A2734}"/>
              </a:ext>
            </a:extLst>
          </p:cNvPr>
          <p:cNvSpPr/>
          <p:nvPr/>
        </p:nvSpPr>
        <p:spPr>
          <a:xfrm>
            <a:off x="0" y="4767263"/>
            <a:ext cx="9144000" cy="381000"/>
          </a:xfrm>
          <a:prstGeom prst="rect">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 name="Title 1">
            <a:extLst>
              <a:ext uri="{FF2B5EF4-FFF2-40B4-BE49-F238E27FC236}">
                <a16:creationId xmlns:a16="http://schemas.microsoft.com/office/drawing/2014/main" id="{EC480B58-0D63-C546-B168-165EA9EA506F}"/>
              </a:ext>
            </a:extLst>
          </p:cNvPr>
          <p:cNvSpPr txBox="1">
            <a:spLocks/>
          </p:cNvSpPr>
          <p:nvPr/>
        </p:nvSpPr>
        <p:spPr>
          <a:xfrm>
            <a:off x="6093337" y="4800568"/>
            <a:ext cx="3053326" cy="314390"/>
          </a:xfrm>
          <a:prstGeom prst="rect">
            <a:avLst/>
          </a:prstGeom>
        </p:spPr>
        <p:txBody>
          <a:bodyPr vert="horz" lIns="91440" tIns="45720" rIns="91440" bIns="45720" rtlCol="0" anchor="t" anchorCtr="0">
            <a:noAutofit/>
          </a:bodyPr>
          <a:lstStyle>
            <a:lvl1pPr algn="ctr" defTabSz="914400" rtl="0" eaLnBrk="1" latinLnBrk="0" hangingPunct="1">
              <a:spcBef>
                <a:spcPct val="0"/>
              </a:spcBef>
              <a:buNone/>
              <a:defRPr lang="en-US" sz="4400" b="0" kern="1200" cap="all" dirty="0">
                <a:solidFill>
                  <a:srgbClr val="202020"/>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1400" b="1" i="0" u="none" strike="noStrike" kern="1200" cap="none"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rPr>
              <a:t>Value.  Compassion.  Service.</a:t>
            </a:r>
            <a:endParaRPr kumimoji="0" lang="en-US" sz="1400" b="1" i="0" u="none" strike="noStrike" kern="1200" cap="all" spc="0" normalizeH="0" baseline="0" noProof="0">
              <a:ln>
                <a:noFill/>
              </a:ln>
              <a:solidFill>
                <a:srgbClr val="FFFFFF"/>
              </a:solidFill>
              <a:effectLst/>
              <a:uLnTx/>
              <a:uFillTx/>
              <a:latin typeface="Open Sans Semibold" panose="020B0606030504020204" pitchFamily="34" charset="0"/>
              <a:ea typeface="Open Sans Semibold" panose="020B0606030504020204" pitchFamily="34" charset="0"/>
              <a:cs typeface="Open Sans Semibold" panose="020B0606030504020204" pitchFamily="34" charset="0"/>
            </a:endParaRPr>
          </a:p>
        </p:txBody>
      </p:sp>
      <p:sp>
        <p:nvSpPr>
          <p:cNvPr id="9" name="TextBox 8">
            <a:extLst>
              <a:ext uri="{FF2B5EF4-FFF2-40B4-BE49-F238E27FC236}">
                <a16:creationId xmlns:a16="http://schemas.microsoft.com/office/drawing/2014/main" id="{D50060E3-7502-D748-B06A-E6AA1B7479CD}"/>
              </a:ext>
            </a:extLst>
          </p:cNvPr>
          <p:cNvSpPr txBox="1"/>
          <p:nvPr/>
        </p:nvSpPr>
        <p:spPr>
          <a:xfrm>
            <a:off x="341641" y="4879252"/>
            <a:ext cx="2380284" cy="196208"/>
          </a:xfrm>
          <a:prstGeom prst="rect">
            <a:avLst/>
          </a:prstGeom>
          <a:noFill/>
        </p:spPr>
        <p:txBody>
          <a:bodyPr wrap="square" rtlCol="0">
            <a:spAutoFit/>
          </a:bodyPr>
          <a:lstStyle/>
          <a:p>
            <a:pPr defTabSz="685800"/>
            <a:r>
              <a:rPr lang="en-US" sz="675">
                <a:solidFill>
                  <a:prstClr val="white"/>
                </a:solidFill>
                <a:latin typeface="Nunito SemiBold" panose="00000700000000000000" pitchFamily="2" charset="0"/>
              </a:rPr>
              <a:t>Confidential – </a:t>
            </a:r>
            <a:r>
              <a:rPr lang="en-US" sz="675">
                <a:solidFill>
                  <a:prstClr val="white"/>
                </a:solidFill>
                <a:latin typeface="Nunito Light" panose="00000400000000000000" pitchFamily="2" charset="0"/>
              </a:rPr>
              <a:t>Not Intended for Distribution</a:t>
            </a:r>
          </a:p>
        </p:txBody>
      </p:sp>
    </p:spTree>
    <p:extLst>
      <p:ext uri="{BB962C8B-B14F-4D97-AF65-F5344CB8AC3E}">
        <p14:creationId xmlns:p14="http://schemas.microsoft.com/office/powerpoint/2010/main" val="1833507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5E83DB-40A7-014C-A91F-0550E5A77A82}"/>
              </a:ext>
            </a:extLst>
          </p:cNvPr>
          <p:cNvSpPr>
            <a:spLocks noGrp="1"/>
          </p:cNvSpPr>
          <p:nvPr>
            <p:ph type="body" sz="quarter" idx="11"/>
          </p:nvPr>
        </p:nvSpPr>
        <p:spPr/>
        <p:txBody>
          <a:bodyPr lIns="0" tIns="0" rIns="0" bIns="0" anchor="t"/>
          <a:lstStyle/>
          <a:p>
            <a:r>
              <a:rPr lang="en-US">
                <a:latin typeface="Nunito"/>
                <a:ea typeface="Open Sans"/>
                <a:cs typeface="Open Sans"/>
              </a:rPr>
              <a:t>ATRIO SNP Populations </a:t>
            </a:r>
            <a:endParaRPr lang="en-US"/>
          </a:p>
        </p:txBody>
      </p:sp>
      <p:sp>
        <p:nvSpPr>
          <p:cNvPr id="3" name="Text Placeholder 2">
            <a:extLst>
              <a:ext uri="{FF2B5EF4-FFF2-40B4-BE49-F238E27FC236}">
                <a16:creationId xmlns:a16="http://schemas.microsoft.com/office/drawing/2014/main" id="{DB8F8809-36A7-214B-A20D-D4C7092470A8}"/>
              </a:ext>
            </a:extLst>
          </p:cNvPr>
          <p:cNvSpPr>
            <a:spLocks noGrp="1"/>
          </p:cNvSpPr>
          <p:nvPr>
            <p:ph type="body" sz="quarter" idx="12"/>
          </p:nvPr>
        </p:nvSpPr>
        <p:spPr>
          <a:xfrm>
            <a:off x="685800" y="895350"/>
            <a:ext cx="6553200" cy="3095919"/>
          </a:xfrm>
        </p:spPr>
        <p:txBody>
          <a:bodyPr lIns="0" tIns="0" rIns="0" bIns="0" anchor="t"/>
          <a:lstStyle/>
          <a:p>
            <a:r>
              <a:rPr lang="en-US" sz="1400" b="1" i="1" dirty="0">
                <a:solidFill>
                  <a:srgbClr val="000000"/>
                </a:solidFill>
                <a:latin typeface="Nunito"/>
                <a:ea typeface="Open Sans Light"/>
                <a:cs typeface="Open Sans Light"/>
              </a:rPr>
              <a:t>ATRIO Serves: </a:t>
            </a:r>
          </a:p>
          <a:p>
            <a:pPr marL="285750" indent="-285750">
              <a:buFont typeface="Arial" panose="020B0604020202020204" pitchFamily="34" charset="0"/>
              <a:buChar char="•"/>
            </a:pPr>
            <a:r>
              <a:rPr lang="en-US" sz="1400" b="1" i="1" dirty="0">
                <a:solidFill>
                  <a:schemeClr val="accent2">
                    <a:lumMod val="75000"/>
                  </a:schemeClr>
                </a:solidFill>
                <a:latin typeface="Nunito"/>
                <a:ea typeface="Open Sans Light"/>
                <a:cs typeface="Open Sans Light"/>
              </a:rPr>
              <a:t>Chronic Condition SNP (C-SNP)</a:t>
            </a:r>
          </a:p>
          <a:p>
            <a:pPr marL="969645" lvl="1" indent="-285750">
              <a:buClr>
                <a:schemeClr val="accent1">
                  <a:lumMod val="75000"/>
                </a:schemeClr>
              </a:buClr>
              <a:buFont typeface="Wingdings" panose="05000000000000000000" pitchFamily="2" charset="2"/>
              <a:buChar char="q"/>
            </a:pPr>
            <a:r>
              <a:rPr lang="en-US" sz="1400" dirty="0">
                <a:solidFill>
                  <a:srgbClr val="202020"/>
                </a:solidFill>
                <a:latin typeface="Nunito"/>
                <a:ea typeface="Open Sans Light"/>
                <a:cs typeface="Open Sans Light"/>
              </a:rPr>
              <a:t>Members with qualifying conditions that reside in Marion and Polk Counties in Oregon </a:t>
            </a:r>
          </a:p>
          <a:p>
            <a:pPr marL="969645" lvl="1" indent="-285750">
              <a:buClr>
                <a:schemeClr val="accent1">
                  <a:lumMod val="75000"/>
                </a:schemeClr>
              </a:buClr>
              <a:buFont typeface="Wingdings" panose="05000000000000000000" pitchFamily="2" charset="2"/>
              <a:buChar char="q"/>
            </a:pPr>
            <a:r>
              <a:rPr lang="en-US" sz="1400" dirty="0">
                <a:solidFill>
                  <a:srgbClr val="202020"/>
                </a:solidFill>
                <a:latin typeface="Nunito"/>
                <a:ea typeface="Open Sans Light"/>
                <a:cs typeface="Open Sans Light"/>
              </a:rPr>
              <a:t>Focus on chronic disease management, preventing complications and ongoing care coordination </a:t>
            </a:r>
          </a:p>
          <a:p>
            <a:pPr marL="285432" indent="-285750">
              <a:buClr>
                <a:srgbClr val="202020"/>
              </a:buClr>
              <a:buFont typeface="Arial" panose="020B0604020202020204" pitchFamily="34" charset="0"/>
              <a:buChar char="•"/>
            </a:pPr>
            <a:r>
              <a:rPr lang="en-US" sz="1400" b="1" dirty="0">
                <a:solidFill>
                  <a:schemeClr val="accent2">
                    <a:lumMod val="75000"/>
                  </a:schemeClr>
                </a:solidFill>
                <a:latin typeface="Nunito"/>
                <a:ea typeface="Open Sans Light"/>
                <a:cs typeface="Open Sans Light"/>
              </a:rPr>
              <a:t>Dual Eligible SNP (D-SNP)</a:t>
            </a:r>
          </a:p>
          <a:p>
            <a:pPr marL="969645" lvl="1" indent="-285750">
              <a:buClr>
                <a:schemeClr val="accent1">
                  <a:lumMod val="75000"/>
                </a:schemeClr>
              </a:buClr>
              <a:buFont typeface="Wingdings" panose="05000000000000000000" pitchFamily="2" charset="2"/>
              <a:buChar char="q"/>
            </a:pPr>
            <a:r>
              <a:rPr lang="en-US" sz="1400" dirty="0">
                <a:solidFill>
                  <a:srgbClr val="202020"/>
                </a:solidFill>
                <a:latin typeface="Nunito"/>
                <a:ea typeface="Open Sans Light"/>
                <a:cs typeface="Open Sans Light"/>
              </a:rPr>
              <a:t>Members eligible for Medicare and Medicaid that reside in Douglas and Klamath Counties in Oregon</a:t>
            </a:r>
          </a:p>
          <a:p>
            <a:pPr marL="969645" lvl="1" indent="-285750">
              <a:buClr>
                <a:schemeClr val="accent1">
                  <a:lumMod val="75000"/>
                </a:schemeClr>
              </a:buClr>
              <a:buFont typeface="Wingdings" panose="05000000000000000000" pitchFamily="2" charset="2"/>
              <a:buChar char="q"/>
            </a:pPr>
            <a:r>
              <a:rPr lang="en-US" sz="1400" dirty="0">
                <a:solidFill>
                  <a:srgbClr val="202020"/>
                </a:solidFill>
                <a:latin typeface="Nunito"/>
                <a:ea typeface="Open Sans Light"/>
                <a:cs typeface="Open Sans Light"/>
              </a:rPr>
              <a:t>Focus on complex medical and social needs, coordination across systems, and addressing social determinants of health. </a:t>
            </a:r>
          </a:p>
          <a:p>
            <a:pPr marL="969645" lvl="1" indent="-285750">
              <a:buClr>
                <a:srgbClr val="202020"/>
              </a:buClr>
              <a:buFont typeface="Arial" panose="020B0604020202020204" pitchFamily="34" charset="0"/>
              <a:buChar char="•"/>
            </a:pPr>
            <a:endParaRPr lang="en-US" sz="1400" b="1" dirty="0">
              <a:solidFill>
                <a:srgbClr val="000000"/>
              </a:solidFill>
              <a:latin typeface="Nunito"/>
              <a:ea typeface="Open Sans Light"/>
              <a:cs typeface="Open Sans Light"/>
            </a:endParaRPr>
          </a:p>
        </p:txBody>
      </p:sp>
      <p:sp>
        <p:nvSpPr>
          <p:cNvPr id="4" name="Shape 2628">
            <a:extLst>
              <a:ext uri="{FF2B5EF4-FFF2-40B4-BE49-F238E27FC236}">
                <a16:creationId xmlns:a16="http://schemas.microsoft.com/office/drawing/2014/main" id="{39F619FC-E1FC-339F-7AB3-56AFEF989A97}"/>
              </a:ext>
            </a:extLst>
          </p:cNvPr>
          <p:cNvSpPr/>
          <p:nvPr/>
        </p:nvSpPr>
        <p:spPr>
          <a:xfrm>
            <a:off x="7786571" y="1040164"/>
            <a:ext cx="533341" cy="609600"/>
          </a:xfrm>
          <a:custGeom>
            <a:avLst/>
            <a:gdLst/>
            <a:ahLst/>
            <a:cxnLst>
              <a:cxn ang="0">
                <a:pos x="wd2" y="hd2"/>
              </a:cxn>
              <a:cxn ang="5400000">
                <a:pos x="wd2" y="hd2"/>
              </a:cxn>
              <a:cxn ang="10800000">
                <a:pos x="wd2" y="hd2"/>
              </a:cxn>
              <a:cxn ang="16200000">
                <a:pos x="wd2" y="hd2"/>
              </a:cxn>
            </a:cxnLst>
            <a:rect l="0" t="0" r="r" b="b"/>
            <a:pathLst>
              <a:path w="21600" h="21600" extrusionOk="0">
                <a:moveTo>
                  <a:pt x="16445" y="20618"/>
                </a:moveTo>
                <a:cubicBezTo>
                  <a:pt x="15830" y="20618"/>
                  <a:pt x="15230" y="20482"/>
                  <a:pt x="14664" y="20214"/>
                </a:cubicBezTo>
                <a:cubicBezTo>
                  <a:pt x="14611" y="20189"/>
                  <a:pt x="14556" y="20170"/>
                  <a:pt x="14501" y="20155"/>
                </a:cubicBezTo>
                <a:cubicBezTo>
                  <a:pt x="8920" y="17308"/>
                  <a:pt x="4296" y="12685"/>
                  <a:pt x="1448" y="7105"/>
                </a:cubicBezTo>
                <a:cubicBezTo>
                  <a:pt x="1432" y="7048"/>
                  <a:pt x="1412" y="6991"/>
                  <a:pt x="1386" y="6936"/>
                </a:cubicBezTo>
                <a:cubicBezTo>
                  <a:pt x="1118" y="6369"/>
                  <a:pt x="982" y="5770"/>
                  <a:pt x="982" y="5155"/>
                </a:cubicBezTo>
                <a:cubicBezTo>
                  <a:pt x="982" y="2774"/>
                  <a:pt x="3067" y="982"/>
                  <a:pt x="4418" y="982"/>
                </a:cubicBezTo>
                <a:cubicBezTo>
                  <a:pt x="4595" y="982"/>
                  <a:pt x="4712" y="1072"/>
                  <a:pt x="4765" y="1126"/>
                </a:cubicBezTo>
                <a:cubicBezTo>
                  <a:pt x="4777" y="1139"/>
                  <a:pt x="4800" y="1164"/>
                  <a:pt x="4832" y="1216"/>
                </a:cubicBezTo>
                <a:cubicBezTo>
                  <a:pt x="4849" y="1244"/>
                  <a:pt x="4868" y="1271"/>
                  <a:pt x="4888" y="1297"/>
                </a:cubicBezTo>
                <a:lnTo>
                  <a:pt x="8121" y="5453"/>
                </a:lnTo>
                <a:cubicBezTo>
                  <a:pt x="8146" y="5485"/>
                  <a:pt x="8173" y="5515"/>
                  <a:pt x="8202" y="5544"/>
                </a:cubicBezTo>
                <a:cubicBezTo>
                  <a:pt x="8255" y="5598"/>
                  <a:pt x="8345" y="5715"/>
                  <a:pt x="8345" y="5891"/>
                </a:cubicBezTo>
                <a:cubicBezTo>
                  <a:pt x="8345" y="5978"/>
                  <a:pt x="8321" y="6060"/>
                  <a:pt x="8274" y="6135"/>
                </a:cubicBezTo>
                <a:lnTo>
                  <a:pt x="7180" y="7221"/>
                </a:lnTo>
                <a:cubicBezTo>
                  <a:pt x="7175" y="7226"/>
                  <a:pt x="7170" y="7231"/>
                  <a:pt x="7165" y="7236"/>
                </a:cubicBezTo>
                <a:cubicBezTo>
                  <a:pt x="6769" y="7609"/>
                  <a:pt x="6543" y="8126"/>
                  <a:pt x="6543" y="8668"/>
                </a:cubicBezTo>
                <a:cubicBezTo>
                  <a:pt x="6543" y="9175"/>
                  <a:pt x="6740" y="9658"/>
                  <a:pt x="7082" y="10020"/>
                </a:cubicBezTo>
                <a:cubicBezTo>
                  <a:pt x="7094" y="10040"/>
                  <a:pt x="7107" y="10059"/>
                  <a:pt x="7121" y="10078"/>
                </a:cubicBezTo>
                <a:cubicBezTo>
                  <a:pt x="8327" y="11745"/>
                  <a:pt x="9810" y="13222"/>
                  <a:pt x="11528" y="14469"/>
                </a:cubicBezTo>
                <a:cubicBezTo>
                  <a:pt x="11541" y="14478"/>
                  <a:pt x="11555" y="14487"/>
                  <a:pt x="11568" y="14496"/>
                </a:cubicBezTo>
                <a:cubicBezTo>
                  <a:pt x="11931" y="14844"/>
                  <a:pt x="12418" y="15045"/>
                  <a:pt x="12928" y="15045"/>
                </a:cubicBezTo>
                <a:cubicBezTo>
                  <a:pt x="13440" y="15045"/>
                  <a:pt x="13934" y="14840"/>
                  <a:pt x="14301" y="14479"/>
                </a:cubicBezTo>
                <a:cubicBezTo>
                  <a:pt x="14320" y="14463"/>
                  <a:pt x="14338" y="14446"/>
                  <a:pt x="14356" y="14427"/>
                </a:cubicBezTo>
                <a:lnTo>
                  <a:pt x="15456" y="13320"/>
                </a:lnTo>
                <a:cubicBezTo>
                  <a:pt x="15533" y="13271"/>
                  <a:pt x="15615" y="13247"/>
                  <a:pt x="15701" y="13247"/>
                </a:cubicBezTo>
                <a:cubicBezTo>
                  <a:pt x="15878" y="13247"/>
                  <a:pt x="15995" y="13337"/>
                  <a:pt x="16048" y="13391"/>
                </a:cubicBezTo>
                <a:cubicBezTo>
                  <a:pt x="16077" y="13420"/>
                  <a:pt x="16108" y="13447"/>
                  <a:pt x="16140" y="13472"/>
                </a:cubicBezTo>
                <a:lnTo>
                  <a:pt x="20296" y="16704"/>
                </a:lnTo>
                <a:cubicBezTo>
                  <a:pt x="20323" y="16725"/>
                  <a:pt x="20351" y="16744"/>
                  <a:pt x="20379" y="16762"/>
                </a:cubicBezTo>
                <a:cubicBezTo>
                  <a:pt x="20431" y="16795"/>
                  <a:pt x="20455" y="16816"/>
                  <a:pt x="20466" y="16827"/>
                </a:cubicBezTo>
                <a:cubicBezTo>
                  <a:pt x="20520" y="16881"/>
                  <a:pt x="20610" y="16997"/>
                  <a:pt x="20610" y="17174"/>
                </a:cubicBezTo>
                <a:cubicBezTo>
                  <a:pt x="20610" y="17207"/>
                  <a:pt x="20612" y="17240"/>
                  <a:pt x="20616" y="17273"/>
                </a:cubicBezTo>
                <a:cubicBezTo>
                  <a:pt x="20539" y="18625"/>
                  <a:pt x="18774" y="20618"/>
                  <a:pt x="16445" y="20618"/>
                </a:cubicBezTo>
                <a:moveTo>
                  <a:pt x="21600" y="17174"/>
                </a:moveTo>
                <a:lnTo>
                  <a:pt x="21592" y="17174"/>
                </a:lnTo>
                <a:cubicBezTo>
                  <a:pt x="21592" y="16768"/>
                  <a:pt x="21427" y="16399"/>
                  <a:pt x="21161" y="16133"/>
                </a:cubicBezTo>
                <a:cubicBezTo>
                  <a:pt x="21082" y="16054"/>
                  <a:pt x="20994" y="15988"/>
                  <a:pt x="20899" y="15929"/>
                </a:cubicBezTo>
                <a:lnTo>
                  <a:pt x="16743" y="12697"/>
                </a:lnTo>
                <a:cubicBezTo>
                  <a:pt x="16476" y="12430"/>
                  <a:pt x="16108" y="12265"/>
                  <a:pt x="15701" y="12265"/>
                </a:cubicBezTo>
                <a:cubicBezTo>
                  <a:pt x="15368" y="12265"/>
                  <a:pt x="15065" y="12380"/>
                  <a:pt x="14819" y="12567"/>
                </a:cubicBezTo>
                <a:lnTo>
                  <a:pt x="13659" y="13736"/>
                </a:lnTo>
                <a:lnTo>
                  <a:pt x="13656" y="13733"/>
                </a:lnTo>
                <a:cubicBezTo>
                  <a:pt x="13477" y="13934"/>
                  <a:pt x="13218" y="14063"/>
                  <a:pt x="12928" y="14063"/>
                </a:cubicBezTo>
                <a:cubicBezTo>
                  <a:pt x="12595" y="14063"/>
                  <a:pt x="12303" y="13897"/>
                  <a:pt x="12125" y="13645"/>
                </a:cubicBezTo>
                <a:cubicBezTo>
                  <a:pt x="12119" y="13654"/>
                  <a:pt x="12111" y="13663"/>
                  <a:pt x="12104" y="13674"/>
                </a:cubicBezTo>
                <a:cubicBezTo>
                  <a:pt x="10500" y="12510"/>
                  <a:pt x="9078" y="11108"/>
                  <a:pt x="7916" y="9502"/>
                </a:cubicBezTo>
                <a:cubicBezTo>
                  <a:pt x="7927" y="9495"/>
                  <a:pt x="7937" y="9486"/>
                  <a:pt x="7949" y="9479"/>
                </a:cubicBezTo>
                <a:cubicBezTo>
                  <a:pt x="7693" y="9299"/>
                  <a:pt x="7525" y="9004"/>
                  <a:pt x="7525" y="8668"/>
                </a:cubicBezTo>
                <a:cubicBezTo>
                  <a:pt x="7525" y="8367"/>
                  <a:pt x="7662" y="8101"/>
                  <a:pt x="7873" y="7920"/>
                </a:cubicBezTo>
                <a:lnTo>
                  <a:pt x="7872" y="7918"/>
                </a:lnTo>
                <a:lnTo>
                  <a:pt x="9026" y="6773"/>
                </a:lnTo>
                <a:cubicBezTo>
                  <a:pt x="9213" y="6528"/>
                  <a:pt x="9327" y="6224"/>
                  <a:pt x="9327" y="5891"/>
                </a:cubicBezTo>
                <a:cubicBezTo>
                  <a:pt x="9327" y="5485"/>
                  <a:pt x="9162" y="5116"/>
                  <a:pt x="8896" y="4850"/>
                </a:cubicBezTo>
                <a:lnTo>
                  <a:pt x="5663" y="693"/>
                </a:lnTo>
                <a:cubicBezTo>
                  <a:pt x="5604" y="599"/>
                  <a:pt x="5538" y="510"/>
                  <a:pt x="5459" y="432"/>
                </a:cubicBezTo>
                <a:cubicBezTo>
                  <a:pt x="5193" y="165"/>
                  <a:pt x="4825" y="0"/>
                  <a:pt x="4418" y="0"/>
                </a:cubicBezTo>
                <a:cubicBezTo>
                  <a:pt x="2455" y="0"/>
                  <a:pt x="0" y="2308"/>
                  <a:pt x="0" y="5155"/>
                </a:cubicBezTo>
                <a:cubicBezTo>
                  <a:pt x="0" y="5943"/>
                  <a:pt x="183" y="6688"/>
                  <a:pt x="499" y="7356"/>
                </a:cubicBezTo>
                <a:lnTo>
                  <a:pt x="483" y="7373"/>
                </a:lnTo>
                <a:cubicBezTo>
                  <a:pt x="3436" y="13255"/>
                  <a:pt x="8345" y="18164"/>
                  <a:pt x="14228" y="21117"/>
                </a:cubicBezTo>
                <a:lnTo>
                  <a:pt x="14244" y="21101"/>
                </a:lnTo>
                <a:cubicBezTo>
                  <a:pt x="14912" y="21418"/>
                  <a:pt x="15657" y="21600"/>
                  <a:pt x="16445" y="21600"/>
                </a:cubicBezTo>
                <a:cubicBezTo>
                  <a:pt x="19292" y="21600"/>
                  <a:pt x="21600" y="19145"/>
                  <a:pt x="21600" y="17182"/>
                </a:cubicBezTo>
                <a:cubicBezTo>
                  <a:pt x="21600" y="17179"/>
                  <a:pt x="21600" y="17177"/>
                  <a:pt x="21600" y="17174"/>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5" name="Shape 2538">
            <a:extLst>
              <a:ext uri="{FF2B5EF4-FFF2-40B4-BE49-F238E27FC236}">
                <a16:creationId xmlns:a16="http://schemas.microsoft.com/office/drawing/2014/main" id="{D02ECAEB-F43C-0DC4-2A29-06FC47051389}"/>
              </a:ext>
            </a:extLst>
          </p:cNvPr>
          <p:cNvSpPr/>
          <p:nvPr/>
        </p:nvSpPr>
        <p:spPr>
          <a:xfrm>
            <a:off x="7824642" y="2990062"/>
            <a:ext cx="457200" cy="609600"/>
          </a:xfrm>
          <a:custGeom>
            <a:avLst/>
            <a:gdLst/>
            <a:ahLst/>
            <a:cxnLst>
              <a:cxn ang="0">
                <a:pos x="wd2" y="hd2"/>
              </a:cxn>
              <a:cxn ang="5400000">
                <a:pos x="wd2" y="hd2"/>
              </a:cxn>
              <a:cxn ang="10800000">
                <a:pos x="wd2" y="hd2"/>
              </a:cxn>
              <a:cxn ang="16200000">
                <a:pos x="wd2" y="hd2"/>
              </a:cxn>
            </a:cxnLst>
            <a:rect l="0" t="0" r="r" b="b"/>
            <a:pathLst>
              <a:path w="21600" h="21600" extrusionOk="0">
                <a:moveTo>
                  <a:pt x="20400" y="5891"/>
                </a:moveTo>
                <a:lnTo>
                  <a:pt x="1200" y="5891"/>
                </a:lnTo>
                <a:lnTo>
                  <a:pt x="1200" y="3927"/>
                </a:lnTo>
                <a:lnTo>
                  <a:pt x="6000" y="3927"/>
                </a:lnTo>
                <a:cubicBezTo>
                  <a:pt x="6000" y="4469"/>
                  <a:pt x="6538" y="4909"/>
                  <a:pt x="7200" y="4909"/>
                </a:cubicBezTo>
                <a:lnTo>
                  <a:pt x="14400" y="4909"/>
                </a:lnTo>
                <a:cubicBezTo>
                  <a:pt x="15062" y="4909"/>
                  <a:pt x="15600" y="4469"/>
                  <a:pt x="15600" y="3927"/>
                </a:cubicBezTo>
                <a:lnTo>
                  <a:pt x="20400" y="3927"/>
                </a:lnTo>
                <a:cubicBezTo>
                  <a:pt x="20400" y="3927"/>
                  <a:pt x="20400" y="5891"/>
                  <a:pt x="20400" y="5891"/>
                </a:cubicBezTo>
                <a:close/>
                <a:moveTo>
                  <a:pt x="20400" y="20618"/>
                </a:moveTo>
                <a:lnTo>
                  <a:pt x="1200" y="20618"/>
                </a:lnTo>
                <a:lnTo>
                  <a:pt x="1200" y="6873"/>
                </a:lnTo>
                <a:lnTo>
                  <a:pt x="20400" y="6873"/>
                </a:lnTo>
                <a:cubicBezTo>
                  <a:pt x="20400" y="6873"/>
                  <a:pt x="20400" y="20618"/>
                  <a:pt x="20400" y="20618"/>
                </a:cubicBezTo>
                <a:close/>
                <a:moveTo>
                  <a:pt x="7200" y="1964"/>
                </a:moveTo>
                <a:lnTo>
                  <a:pt x="14400" y="1964"/>
                </a:lnTo>
                <a:lnTo>
                  <a:pt x="14400" y="3927"/>
                </a:lnTo>
                <a:lnTo>
                  <a:pt x="7200" y="3927"/>
                </a:lnTo>
                <a:cubicBezTo>
                  <a:pt x="7200" y="3927"/>
                  <a:pt x="7200" y="1964"/>
                  <a:pt x="7200" y="1964"/>
                </a:cubicBezTo>
                <a:close/>
                <a:moveTo>
                  <a:pt x="20400" y="2945"/>
                </a:moveTo>
                <a:lnTo>
                  <a:pt x="15600" y="2945"/>
                </a:lnTo>
                <a:lnTo>
                  <a:pt x="15600" y="1964"/>
                </a:lnTo>
                <a:cubicBezTo>
                  <a:pt x="15600" y="1422"/>
                  <a:pt x="15062" y="982"/>
                  <a:pt x="14400" y="982"/>
                </a:cubicBezTo>
                <a:lnTo>
                  <a:pt x="12000" y="982"/>
                </a:lnTo>
                <a:cubicBezTo>
                  <a:pt x="12000" y="440"/>
                  <a:pt x="11462" y="0"/>
                  <a:pt x="10800" y="0"/>
                </a:cubicBezTo>
                <a:cubicBezTo>
                  <a:pt x="10138" y="0"/>
                  <a:pt x="9600" y="440"/>
                  <a:pt x="9600" y="982"/>
                </a:cubicBezTo>
                <a:lnTo>
                  <a:pt x="7200" y="982"/>
                </a:lnTo>
                <a:cubicBezTo>
                  <a:pt x="6538" y="982"/>
                  <a:pt x="6000" y="1422"/>
                  <a:pt x="6000" y="1964"/>
                </a:cubicBezTo>
                <a:lnTo>
                  <a:pt x="6000" y="2945"/>
                </a:lnTo>
                <a:lnTo>
                  <a:pt x="1200" y="2945"/>
                </a:lnTo>
                <a:cubicBezTo>
                  <a:pt x="538" y="2945"/>
                  <a:pt x="0" y="3386"/>
                  <a:pt x="0" y="3927"/>
                </a:cubicBezTo>
                <a:lnTo>
                  <a:pt x="0" y="20618"/>
                </a:lnTo>
                <a:cubicBezTo>
                  <a:pt x="0" y="21160"/>
                  <a:pt x="538" y="21600"/>
                  <a:pt x="1200" y="21600"/>
                </a:cubicBezTo>
                <a:lnTo>
                  <a:pt x="20400" y="21600"/>
                </a:lnTo>
                <a:cubicBezTo>
                  <a:pt x="21062" y="21600"/>
                  <a:pt x="21600" y="21160"/>
                  <a:pt x="21600" y="20618"/>
                </a:cubicBezTo>
                <a:lnTo>
                  <a:pt x="21600" y="3927"/>
                </a:lnTo>
                <a:cubicBezTo>
                  <a:pt x="21600" y="3386"/>
                  <a:pt x="21062" y="2945"/>
                  <a:pt x="20400" y="2945"/>
                </a:cubicBezTo>
                <a:moveTo>
                  <a:pt x="4200" y="16691"/>
                </a:moveTo>
                <a:lnTo>
                  <a:pt x="15000" y="16691"/>
                </a:lnTo>
                <a:cubicBezTo>
                  <a:pt x="15331" y="16691"/>
                  <a:pt x="15600" y="16472"/>
                  <a:pt x="15600" y="16200"/>
                </a:cubicBezTo>
                <a:cubicBezTo>
                  <a:pt x="15600" y="15929"/>
                  <a:pt x="15331" y="15709"/>
                  <a:pt x="15000" y="15709"/>
                </a:cubicBezTo>
                <a:lnTo>
                  <a:pt x="4200" y="15709"/>
                </a:lnTo>
                <a:cubicBezTo>
                  <a:pt x="3869" y="15709"/>
                  <a:pt x="3600" y="15929"/>
                  <a:pt x="3600" y="16200"/>
                </a:cubicBezTo>
                <a:cubicBezTo>
                  <a:pt x="3600" y="16472"/>
                  <a:pt x="3869" y="16691"/>
                  <a:pt x="4200" y="16691"/>
                </a:cubicBezTo>
                <a:moveTo>
                  <a:pt x="4200" y="13745"/>
                </a:moveTo>
                <a:lnTo>
                  <a:pt x="17400" y="13745"/>
                </a:lnTo>
                <a:cubicBezTo>
                  <a:pt x="17731" y="13745"/>
                  <a:pt x="18000" y="13526"/>
                  <a:pt x="18000" y="13255"/>
                </a:cubicBezTo>
                <a:cubicBezTo>
                  <a:pt x="18000" y="12984"/>
                  <a:pt x="17731" y="12764"/>
                  <a:pt x="17400" y="12764"/>
                </a:cubicBezTo>
                <a:lnTo>
                  <a:pt x="4200" y="12764"/>
                </a:lnTo>
                <a:cubicBezTo>
                  <a:pt x="3869" y="12764"/>
                  <a:pt x="3600" y="12984"/>
                  <a:pt x="3600" y="13255"/>
                </a:cubicBezTo>
                <a:cubicBezTo>
                  <a:pt x="3600" y="13526"/>
                  <a:pt x="3869" y="13745"/>
                  <a:pt x="4200" y="13745"/>
                </a:cubicBezTo>
                <a:moveTo>
                  <a:pt x="4200" y="10800"/>
                </a:moveTo>
                <a:lnTo>
                  <a:pt x="11400" y="10800"/>
                </a:lnTo>
                <a:cubicBezTo>
                  <a:pt x="11731" y="10800"/>
                  <a:pt x="12000" y="10581"/>
                  <a:pt x="12000" y="10309"/>
                </a:cubicBezTo>
                <a:cubicBezTo>
                  <a:pt x="12000" y="10038"/>
                  <a:pt x="11731" y="9818"/>
                  <a:pt x="11400" y="9818"/>
                </a:cubicBezTo>
                <a:lnTo>
                  <a:pt x="4200" y="9818"/>
                </a:lnTo>
                <a:cubicBezTo>
                  <a:pt x="3869" y="9818"/>
                  <a:pt x="3600" y="10038"/>
                  <a:pt x="3600" y="10309"/>
                </a:cubicBezTo>
                <a:cubicBezTo>
                  <a:pt x="3600" y="10581"/>
                  <a:pt x="3869" y="10800"/>
                  <a:pt x="4200" y="10800"/>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6" name="Shape 2540">
            <a:extLst>
              <a:ext uri="{FF2B5EF4-FFF2-40B4-BE49-F238E27FC236}">
                <a16:creationId xmlns:a16="http://schemas.microsoft.com/office/drawing/2014/main" id="{B4EE32CB-8D38-D639-6332-D2082F7FB382}"/>
              </a:ext>
            </a:extLst>
          </p:cNvPr>
          <p:cNvSpPr/>
          <p:nvPr/>
        </p:nvSpPr>
        <p:spPr>
          <a:xfrm>
            <a:off x="7772400" y="3991269"/>
            <a:ext cx="561685" cy="557084"/>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7" name="Shape 2549">
            <a:extLst>
              <a:ext uri="{FF2B5EF4-FFF2-40B4-BE49-F238E27FC236}">
                <a16:creationId xmlns:a16="http://schemas.microsoft.com/office/drawing/2014/main" id="{30FFDDF5-1236-B68B-9F78-8E8189A9D1B6}"/>
              </a:ext>
            </a:extLst>
          </p:cNvPr>
          <p:cNvSpPr/>
          <p:nvPr/>
        </p:nvSpPr>
        <p:spPr>
          <a:xfrm>
            <a:off x="7772400" y="2041371"/>
            <a:ext cx="561686" cy="557084"/>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1291"/>
                </a:moveTo>
                <a:cubicBezTo>
                  <a:pt x="10529" y="11291"/>
                  <a:pt x="10309" y="11072"/>
                  <a:pt x="10309" y="10800"/>
                </a:cubicBezTo>
                <a:cubicBezTo>
                  <a:pt x="10309" y="10529"/>
                  <a:pt x="10529" y="10309"/>
                  <a:pt x="10800" y="10309"/>
                </a:cubicBezTo>
                <a:cubicBezTo>
                  <a:pt x="11071" y="10309"/>
                  <a:pt x="11291" y="10529"/>
                  <a:pt x="11291" y="10800"/>
                </a:cubicBezTo>
                <a:cubicBezTo>
                  <a:pt x="11291" y="11072"/>
                  <a:pt x="11071" y="11291"/>
                  <a:pt x="10800" y="11291"/>
                </a:cubicBezTo>
                <a:moveTo>
                  <a:pt x="10800" y="9327"/>
                </a:moveTo>
                <a:cubicBezTo>
                  <a:pt x="9986" y="9327"/>
                  <a:pt x="9327" y="9987"/>
                  <a:pt x="9327" y="10800"/>
                </a:cubicBezTo>
                <a:cubicBezTo>
                  <a:pt x="9327" y="11614"/>
                  <a:pt x="9986" y="12273"/>
                  <a:pt x="10800" y="12273"/>
                </a:cubicBezTo>
                <a:cubicBezTo>
                  <a:pt x="11614" y="12273"/>
                  <a:pt x="12273" y="11614"/>
                  <a:pt x="12273" y="10800"/>
                </a:cubicBezTo>
                <a:cubicBezTo>
                  <a:pt x="12273" y="9987"/>
                  <a:pt x="11614" y="9327"/>
                  <a:pt x="10800" y="9327"/>
                </a:cubicBezTo>
                <a:moveTo>
                  <a:pt x="5400" y="11291"/>
                </a:moveTo>
                <a:cubicBezTo>
                  <a:pt x="5129" y="11291"/>
                  <a:pt x="4909" y="11072"/>
                  <a:pt x="4909" y="10800"/>
                </a:cubicBezTo>
                <a:cubicBezTo>
                  <a:pt x="4909" y="10529"/>
                  <a:pt x="5129" y="10309"/>
                  <a:pt x="5400" y="10309"/>
                </a:cubicBezTo>
                <a:cubicBezTo>
                  <a:pt x="5671" y="10309"/>
                  <a:pt x="5891" y="10529"/>
                  <a:pt x="5891" y="10800"/>
                </a:cubicBezTo>
                <a:cubicBezTo>
                  <a:pt x="5891" y="11072"/>
                  <a:pt x="5671" y="11291"/>
                  <a:pt x="5400" y="11291"/>
                </a:cubicBezTo>
                <a:moveTo>
                  <a:pt x="5400" y="9327"/>
                </a:moveTo>
                <a:cubicBezTo>
                  <a:pt x="4586" y="9327"/>
                  <a:pt x="3927" y="9987"/>
                  <a:pt x="3927" y="10800"/>
                </a:cubicBezTo>
                <a:cubicBezTo>
                  <a:pt x="3927" y="11614"/>
                  <a:pt x="4586" y="12273"/>
                  <a:pt x="5400" y="12273"/>
                </a:cubicBezTo>
                <a:cubicBezTo>
                  <a:pt x="6214" y="12273"/>
                  <a:pt x="6873" y="11614"/>
                  <a:pt x="6873" y="10800"/>
                </a:cubicBezTo>
                <a:cubicBezTo>
                  <a:pt x="6873" y="9987"/>
                  <a:pt x="6214" y="9327"/>
                  <a:pt x="5400" y="9327"/>
                </a:cubicBezTo>
                <a:moveTo>
                  <a:pt x="16200" y="11291"/>
                </a:moveTo>
                <a:cubicBezTo>
                  <a:pt x="15929" y="11291"/>
                  <a:pt x="15709" y="11072"/>
                  <a:pt x="15709" y="10800"/>
                </a:cubicBezTo>
                <a:cubicBezTo>
                  <a:pt x="15709" y="10529"/>
                  <a:pt x="15929" y="10309"/>
                  <a:pt x="16200" y="10309"/>
                </a:cubicBezTo>
                <a:cubicBezTo>
                  <a:pt x="16471" y="10309"/>
                  <a:pt x="16691" y="10529"/>
                  <a:pt x="16691" y="10800"/>
                </a:cubicBezTo>
                <a:cubicBezTo>
                  <a:pt x="16691" y="11072"/>
                  <a:pt x="16471" y="11291"/>
                  <a:pt x="16200" y="11291"/>
                </a:cubicBezTo>
                <a:moveTo>
                  <a:pt x="16200" y="9327"/>
                </a:moveTo>
                <a:cubicBezTo>
                  <a:pt x="15386" y="9327"/>
                  <a:pt x="14727" y="9987"/>
                  <a:pt x="14727" y="10800"/>
                </a:cubicBezTo>
                <a:cubicBezTo>
                  <a:pt x="14727" y="11614"/>
                  <a:pt x="15386" y="12273"/>
                  <a:pt x="16200" y="12273"/>
                </a:cubicBezTo>
                <a:cubicBezTo>
                  <a:pt x="17014" y="12273"/>
                  <a:pt x="17673" y="11614"/>
                  <a:pt x="17673" y="10800"/>
                </a:cubicBezTo>
                <a:cubicBezTo>
                  <a:pt x="17673" y="9987"/>
                  <a:pt x="17014" y="9327"/>
                  <a:pt x="16200" y="9327"/>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8" name="object 3">
            <a:extLst>
              <a:ext uri="{FF2B5EF4-FFF2-40B4-BE49-F238E27FC236}">
                <a16:creationId xmlns:a16="http://schemas.microsoft.com/office/drawing/2014/main" id="{A99F9F96-D363-2291-F8C0-C7DF098374CD}"/>
              </a:ext>
            </a:extLst>
          </p:cNvPr>
          <p:cNvSpPr txBox="1"/>
          <p:nvPr/>
        </p:nvSpPr>
        <p:spPr>
          <a:xfrm>
            <a:off x="344291" y="4790828"/>
            <a:ext cx="5638800" cy="276999"/>
          </a:xfrm>
          <a:prstGeom prst="rect">
            <a:avLst/>
          </a:prstGeom>
          <a:solidFill>
            <a:schemeClr val="bg1"/>
          </a:solidFill>
          <a:ln w="12700">
            <a:noFill/>
          </a:ln>
        </p:spPr>
        <p:txBody>
          <a:bodyPr vert="horz" wrap="square" lIns="0" tIns="0" rIns="0" bIns="0" rtlCol="0">
            <a:spAutoFit/>
          </a:bodyPr>
          <a:lstStyle/>
          <a:p>
            <a:pPr marL="12700">
              <a:lnSpc>
                <a:spcPct val="100000"/>
              </a:lnSpc>
            </a:pPr>
            <a:r>
              <a:rPr lang="en-US" sz="900">
                <a:latin typeface="Nunito" pitchFamily="2" charset="77"/>
                <a:ea typeface="Open Sans" panose="020B0606030504020204" pitchFamily="34" charset="0"/>
                <a:cs typeface="Open Sans" panose="020B0606030504020204" pitchFamily="34" charset="0"/>
              </a:rPr>
              <a:t>Regulations at </a:t>
            </a:r>
            <a:r>
              <a:rPr lang="en-US" sz="900" b="1">
                <a:latin typeface="Nunito" pitchFamily="2" charset="77"/>
                <a:ea typeface="Open Sans" panose="020B0606030504020204" pitchFamily="34" charset="0"/>
                <a:cs typeface="Open Sans" panose="020B0606030504020204" pitchFamily="34" charset="0"/>
              </a:rPr>
              <a:t>42 CFR §422.101(f)(</a:t>
            </a:r>
            <a:r>
              <a:rPr lang="en-US" sz="900" b="1" err="1">
                <a:latin typeface="Nunito" pitchFamily="2" charset="77"/>
                <a:ea typeface="Open Sans" panose="020B0606030504020204" pitchFamily="34" charset="0"/>
                <a:cs typeface="Open Sans" panose="020B0606030504020204" pitchFamily="34" charset="0"/>
              </a:rPr>
              <a:t>i</a:t>
            </a:r>
            <a:r>
              <a:rPr lang="en-US" sz="900" b="1">
                <a:latin typeface="Nunito" pitchFamily="2" charset="77"/>
                <a:ea typeface="Open Sans" panose="020B0606030504020204" pitchFamily="34" charset="0"/>
                <a:cs typeface="Open Sans" panose="020B0606030504020204" pitchFamily="34" charset="0"/>
              </a:rPr>
              <a:t>); 42 CFR §422.152(g)(2)(iv) </a:t>
            </a:r>
            <a:r>
              <a:rPr lang="en-US" sz="900">
                <a:latin typeface="Nunito" pitchFamily="2" charset="77"/>
                <a:ea typeface="Open Sans" panose="020B0606030504020204" pitchFamily="34" charset="0"/>
                <a:cs typeface="Open Sans" panose="020B0606030504020204" pitchFamily="34" charset="0"/>
              </a:rPr>
              <a:t>require that all SNPs conduct a Health Risk Assessment for each individual enrolled in the SNP.</a:t>
            </a:r>
          </a:p>
        </p:txBody>
      </p:sp>
    </p:spTree>
    <p:extLst>
      <p:ext uri="{BB962C8B-B14F-4D97-AF65-F5344CB8AC3E}">
        <p14:creationId xmlns:p14="http://schemas.microsoft.com/office/powerpoint/2010/main" val="35718130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CD04FF-4DE4-E933-B4FA-B4183CBD9AA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492516F-B83E-2CD8-D0C8-8CAB78351AA3}"/>
              </a:ext>
            </a:extLst>
          </p:cNvPr>
          <p:cNvSpPr>
            <a:spLocks noGrp="1"/>
          </p:cNvSpPr>
          <p:nvPr>
            <p:ph type="body" sz="quarter" idx="11"/>
          </p:nvPr>
        </p:nvSpPr>
        <p:spPr/>
        <p:txBody>
          <a:bodyPr lIns="0" tIns="0" rIns="0" bIns="0" anchor="t"/>
          <a:lstStyle/>
          <a:p>
            <a:r>
              <a:rPr lang="en-US" dirty="0">
                <a:latin typeface="Nunito"/>
                <a:ea typeface="Open Sans"/>
                <a:cs typeface="Open Sans"/>
              </a:rPr>
              <a:t>Why This Matters </a:t>
            </a:r>
            <a:endParaRPr lang="en-US" dirty="0"/>
          </a:p>
        </p:txBody>
      </p:sp>
      <p:sp>
        <p:nvSpPr>
          <p:cNvPr id="3" name="Text Placeholder 2">
            <a:extLst>
              <a:ext uri="{FF2B5EF4-FFF2-40B4-BE49-F238E27FC236}">
                <a16:creationId xmlns:a16="http://schemas.microsoft.com/office/drawing/2014/main" id="{CD45C386-744E-3697-5437-946EDD911CD2}"/>
              </a:ext>
            </a:extLst>
          </p:cNvPr>
          <p:cNvSpPr>
            <a:spLocks noGrp="1"/>
          </p:cNvSpPr>
          <p:nvPr>
            <p:ph type="body" sz="quarter" idx="12"/>
          </p:nvPr>
        </p:nvSpPr>
        <p:spPr>
          <a:xfrm>
            <a:off x="685800" y="895350"/>
            <a:ext cx="6553200" cy="3095919"/>
          </a:xfrm>
        </p:spPr>
        <p:txBody>
          <a:bodyPr lIns="0" tIns="0" rIns="0" bIns="0" anchor="t"/>
          <a:lstStyle/>
          <a:p>
            <a:endParaRPr lang="en-US" sz="1800" b="1" i="1" dirty="0">
              <a:solidFill>
                <a:schemeClr val="accent2"/>
              </a:solidFill>
              <a:latin typeface="Nunito"/>
              <a:ea typeface="Open Sans Light"/>
              <a:cs typeface="Open Sans Light"/>
            </a:endParaRPr>
          </a:p>
          <a:p>
            <a:r>
              <a:rPr lang="en-US" sz="1800" b="1" i="1" dirty="0">
                <a:solidFill>
                  <a:schemeClr val="accent2"/>
                </a:solidFill>
                <a:latin typeface="Nunito"/>
                <a:ea typeface="Open Sans Light"/>
                <a:cs typeface="Open Sans Light"/>
              </a:rPr>
              <a:t>Different populations = Different needs </a:t>
            </a:r>
          </a:p>
          <a:p>
            <a:endParaRPr lang="en-US" sz="1400" b="1" i="1" dirty="0">
              <a:solidFill>
                <a:srgbClr val="000000"/>
              </a:solidFill>
              <a:latin typeface="Nunito"/>
              <a:ea typeface="Open Sans Light"/>
              <a:cs typeface="Open Sans Light"/>
            </a:endParaRPr>
          </a:p>
          <a:p>
            <a:pPr marL="457200" lvl="1" indent="0">
              <a:buNone/>
            </a:pPr>
            <a:r>
              <a:rPr lang="en-US" sz="1400" b="1" i="1" dirty="0">
                <a:solidFill>
                  <a:srgbClr val="000000"/>
                </a:solidFill>
                <a:latin typeface="Nunito"/>
                <a:ea typeface="Open Sans Light"/>
                <a:cs typeface="Open Sans Light"/>
              </a:rPr>
              <a:t>Staff must: </a:t>
            </a:r>
          </a:p>
          <a:p>
            <a:pPr marL="969963" lvl="1" indent="-285750">
              <a:buClr>
                <a:schemeClr val="accent1">
                  <a:lumMod val="75000"/>
                </a:schemeClr>
              </a:buClr>
              <a:buFont typeface="Wingdings" panose="05000000000000000000" pitchFamily="2" charset="2"/>
              <a:buChar char="ü"/>
            </a:pPr>
            <a:r>
              <a:rPr lang="en-US" sz="1400" i="1" dirty="0">
                <a:solidFill>
                  <a:srgbClr val="000000"/>
                </a:solidFill>
                <a:latin typeface="Nunito"/>
                <a:ea typeface="Open Sans Light"/>
                <a:cs typeface="Open Sans Light"/>
              </a:rPr>
              <a:t>Tailor Individualized Care Plans </a:t>
            </a:r>
          </a:p>
          <a:p>
            <a:pPr marL="969963" lvl="1" indent="-285750">
              <a:buClr>
                <a:schemeClr val="accent1">
                  <a:lumMod val="75000"/>
                </a:schemeClr>
              </a:buClr>
              <a:buFont typeface="Wingdings" panose="05000000000000000000" pitchFamily="2" charset="2"/>
              <a:buChar char="ü"/>
            </a:pPr>
            <a:r>
              <a:rPr lang="en-US" sz="1400" i="1" dirty="0">
                <a:solidFill>
                  <a:srgbClr val="000000"/>
                </a:solidFill>
                <a:latin typeface="Nunito"/>
                <a:ea typeface="Open Sans Light"/>
                <a:cs typeface="Open Sans Light"/>
              </a:rPr>
              <a:t>Address Social Needs</a:t>
            </a:r>
          </a:p>
          <a:p>
            <a:pPr marL="969963" lvl="1" indent="-285750">
              <a:buClr>
                <a:schemeClr val="accent1">
                  <a:lumMod val="75000"/>
                </a:schemeClr>
              </a:buClr>
              <a:buFont typeface="Wingdings" panose="05000000000000000000" pitchFamily="2" charset="2"/>
              <a:buChar char="ü"/>
            </a:pPr>
            <a:r>
              <a:rPr lang="en-US" sz="1400" i="1" dirty="0">
                <a:solidFill>
                  <a:srgbClr val="000000"/>
                </a:solidFill>
                <a:latin typeface="Nunito"/>
                <a:ea typeface="Open Sans Light"/>
                <a:cs typeface="Open Sans Light"/>
              </a:rPr>
              <a:t>Coordinate across providers and systems </a:t>
            </a:r>
            <a:endParaRPr lang="en-US" sz="1400" dirty="0">
              <a:solidFill>
                <a:srgbClr val="202020"/>
              </a:solidFill>
              <a:latin typeface="Nunito"/>
              <a:ea typeface="Open Sans Light"/>
              <a:cs typeface="Open Sans Light"/>
            </a:endParaRPr>
          </a:p>
          <a:p>
            <a:pPr marL="969645" lvl="1" indent="-285750">
              <a:buClr>
                <a:srgbClr val="202020"/>
              </a:buClr>
              <a:buFont typeface="Arial" panose="020B0604020202020204" pitchFamily="34" charset="0"/>
              <a:buChar char="•"/>
            </a:pPr>
            <a:endParaRPr lang="en-US" sz="1400" b="1" dirty="0">
              <a:solidFill>
                <a:srgbClr val="000000"/>
              </a:solidFill>
              <a:latin typeface="Nunito"/>
              <a:ea typeface="Open Sans Light"/>
              <a:cs typeface="Open Sans Light"/>
            </a:endParaRPr>
          </a:p>
        </p:txBody>
      </p:sp>
      <p:sp>
        <p:nvSpPr>
          <p:cNvPr id="4" name="Shape 2628">
            <a:extLst>
              <a:ext uri="{FF2B5EF4-FFF2-40B4-BE49-F238E27FC236}">
                <a16:creationId xmlns:a16="http://schemas.microsoft.com/office/drawing/2014/main" id="{09C0FE60-7B73-8E8C-6F75-D633BD323776}"/>
              </a:ext>
            </a:extLst>
          </p:cNvPr>
          <p:cNvSpPr/>
          <p:nvPr/>
        </p:nvSpPr>
        <p:spPr>
          <a:xfrm>
            <a:off x="7786571" y="1040164"/>
            <a:ext cx="533341" cy="609600"/>
          </a:xfrm>
          <a:custGeom>
            <a:avLst/>
            <a:gdLst/>
            <a:ahLst/>
            <a:cxnLst>
              <a:cxn ang="0">
                <a:pos x="wd2" y="hd2"/>
              </a:cxn>
              <a:cxn ang="5400000">
                <a:pos x="wd2" y="hd2"/>
              </a:cxn>
              <a:cxn ang="10800000">
                <a:pos x="wd2" y="hd2"/>
              </a:cxn>
              <a:cxn ang="16200000">
                <a:pos x="wd2" y="hd2"/>
              </a:cxn>
            </a:cxnLst>
            <a:rect l="0" t="0" r="r" b="b"/>
            <a:pathLst>
              <a:path w="21600" h="21600" extrusionOk="0">
                <a:moveTo>
                  <a:pt x="16445" y="20618"/>
                </a:moveTo>
                <a:cubicBezTo>
                  <a:pt x="15830" y="20618"/>
                  <a:pt x="15230" y="20482"/>
                  <a:pt x="14664" y="20214"/>
                </a:cubicBezTo>
                <a:cubicBezTo>
                  <a:pt x="14611" y="20189"/>
                  <a:pt x="14556" y="20170"/>
                  <a:pt x="14501" y="20155"/>
                </a:cubicBezTo>
                <a:cubicBezTo>
                  <a:pt x="8920" y="17308"/>
                  <a:pt x="4296" y="12685"/>
                  <a:pt x="1448" y="7105"/>
                </a:cubicBezTo>
                <a:cubicBezTo>
                  <a:pt x="1432" y="7048"/>
                  <a:pt x="1412" y="6991"/>
                  <a:pt x="1386" y="6936"/>
                </a:cubicBezTo>
                <a:cubicBezTo>
                  <a:pt x="1118" y="6369"/>
                  <a:pt x="982" y="5770"/>
                  <a:pt x="982" y="5155"/>
                </a:cubicBezTo>
                <a:cubicBezTo>
                  <a:pt x="982" y="2774"/>
                  <a:pt x="3067" y="982"/>
                  <a:pt x="4418" y="982"/>
                </a:cubicBezTo>
                <a:cubicBezTo>
                  <a:pt x="4595" y="982"/>
                  <a:pt x="4712" y="1072"/>
                  <a:pt x="4765" y="1126"/>
                </a:cubicBezTo>
                <a:cubicBezTo>
                  <a:pt x="4777" y="1139"/>
                  <a:pt x="4800" y="1164"/>
                  <a:pt x="4832" y="1216"/>
                </a:cubicBezTo>
                <a:cubicBezTo>
                  <a:pt x="4849" y="1244"/>
                  <a:pt x="4868" y="1271"/>
                  <a:pt x="4888" y="1297"/>
                </a:cubicBezTo>
                <a:lnTo>
                  <a:pt x="8121" y="5453"/>
                </a:lnTo>
                <a:cubicBezTo>
                  <a:pt x="8146" y="5485"/>
                  <a:pt x="8173" y="5515"/>
                  <a:pt x="8202" y="5544"/>
                </a:cubicBezTo>
                <a:cubicBezTo>
                  <a:pt x="8255" y="5598"/>
                  <a:pt x="8345" y="5715"/>
                  <a:pt x="8345" y="5891"/>
                </a:cubicBezTo>
                <a:cubicBezTo>
                  <a:pt x="8345" y="5978"/>
                  <a:pt x="8321" y="6060"/>
                  <a:pt x="8274" y="6135"/>
                </a:cubicBezTo>
                <a:lnTo>
                  <a:pt x="7180" y="7221"/>
                </a:lnTo>
                <a:cubicBezTo>
                  <a:pt x="7175" y="7226"/>
                  <a:pt x="7170" y="7231"/>
                  <a:pt x="7165" y="7236"/>
                </a:cubicBezTo>
                <a:cubicBezTo>
                  <a:pt x="6769" y="7609"/>
                  <a:pt x="6543" y="8126"/>
                  <a:pt x="6543" y="8668"/>
                </a:cubicBezTo>
                <a:cubicBezTo>
                  <a:pt x="6543" y="9175"/>
                  <a:pt x="6740" y="9658"/>
                  <a:pt x="7082" y="10020"/>
                </a:cubicBezTo>
                <a:cubicBezTo>
                  <a:pt x="7094" y="10040"/>
                  <a:pt x="7107" y="10059"/>
                  <a:pt x="7121" y="10078"/>
                </a:cubicBezTo>
                <a:cubicBezTo>
                  <a:pt x="8327" y="11745"/>
                  <a:pt x="9810" y="13222"/>
                  <a:pt x="11528" y="14469"/>
                </a:cubicBezTo>
                <a:cubicBezTo>
                  <a:pt x="11541" y="14478"/>
                  <a:pt x="11555" y="14487"/>
                  <a:pt x="11568" y="14496"/>
                </a:cubicBezTo>
                <a:cubicBezTo>
                  <a:pt x="11931" y="14844"/>
                  <a:pt x="12418" y="15045"/>
                  <a:pt x="12928" y="15045"/>
                </a:cubicBezTo>
                <a:cubicBezTo>
                  <a:pt x="13440" y="15045"/>
                  <a:pt x="13934" y="14840"/>
                  <a:pt x="14301" y="14479"/>
                </a:cubicBezTo>
                <a:cubicBezTo>
                  <a:pt x="14320" y="14463"/>
                  <a:pt x="14338" y="14446"/>
                  <a:pt x="14356" y="14427"/>
                </a:cubicBezTo>
                <a:lnTo>
                  <a:pt x="15456" y="13320"/>
                </a:lnTo>
                <a:cubicBezTo>
                  <a:pt x="15533" y="13271"/>
                  <a:pt x="15615" y="13247"/>
                  <a:pt x="15701" y="13247"/>
                </a:cubicBezTo>
                <a:cubicBezTo>
                  <a:pt x="15878" y="13247"/>
                  <a:pt x="15995" y="13337"/>
                  <a:pt x="16048" y="13391"/>
                </a:cubicBezTo>
                <a:cubicBezTo>
                  <a:pt x="16077" y="13420"/>
                  <a:pt x="16108" y="13447"/>
                  <a:pt x="16140" y="13472"/>
                </a:cubicBezTo>
                <a:lnTo>
                  <a:pt x="20296" y="16704"/>
                </a:lnTo>
                <a:cubicBezTo>
                  <a:pt x="20323" y="16725"/>
                  <a:pt x="20351" y="16744"/>
                  <a:pt x="20379" y="16762"/>
                </a:cubicBezTo>
                <a:cubicBezTo>
                  <a:pt x="20431" y="16795"/>
                  <a:pt x="20455" y="16816"/>
                  <a:pt x="20466" y="16827"/>
                </a:cubicBezTo>
                <a:cubicBezTo>
                  <a:pt x="20520" y="16881"/>
                  <a:pt x="20610" y="16997"/>
                  <a:pt x="20610" y="17174"/>
                </a:cubicBezTo>
                <a:cubicBezTo>
                  <a:pt x="20610" y="17207"/>
                  <a:pt x="20612" y="17240"/>
                  <a:pt x="20616" y="17273"/>
                </a:cubicBezTo>
                <a:cubicBezTo>
                  <a:pt x="20539" y="18625"/>
                  <a:pt x="18774" y="20618"/>
                  <a:pt x="16445" y="20618"/>
                </a:cubicBezTo>
                <a:moveTo>
                  <a:pt x="21600" y="17174"/>
                </a:moveTo>
                <a:lnTo>
                  <a:pt x="21592" y="17174"/>
                </a:lnTo>
                <a:cubicBezTo>
                  <a:pt x="21592" y="16768"/>
                  <a:pt x="21427" y="16399"/>
                  <a:pt x="21161" y="16133"/>
                </a:cubicBezTo>
                <a:cubicBezTo>
                  <a:pt x="21082" y="16054"/>
                  <a:pt x="20994" y="15988"/>
                  <a:pt x="20899" y="15929"/>
                </a:cubicBezTo>
                <a:lnTo>
                  <a:pt x="16743" y="12697"/>
                </a:lnTo>
                <a:cubicBezTo>
                  <a:pt x="16476" y="12430"/>
                  <a:pt x="16108" y="12265"/>
                  <a:pt x="15701" y="12265"/>
                </a:cubicBezTo>
                <a:cubicBezTo>
                  <a:pt x="15368" y="12265"/>
                  <a:pt x="15065" y="12380"/>
                  <a:pt x="14819" y="12567"/>
                </a:cubicBezTo>
                <a:lnTo>
                  <a:pt x="13659" y="13736"/>
                </a:lnTo>
                <a:lnTo>
                  <a:pt x="13656" y="13733"/>
                </a:lnTo>
                <a:cubicBezTo>
                  <a:pt x="13477" y="13934"/>
                  <a:pt x="13218" y="14063"/>
                  <a:pt x="12928" y="14063"/>
                </a:cubicBezTo>
                <a:cubicBezTo>
                  <a:pt x="12595" y="14063"/>
                  <a:pt x="12303" y="13897"/>
                  <a:pt x="12125" y="13645"/>
                </a:cubicBezTo>
                <a:cubicBezTo>
                  <a:pt x="12119" y="13654"/>
                  <a:pt x="12111" y="13663"/>
                  <a:pt x="12104" y="13674"/>
                </a:cubicBezTo>
                <a:cubicBezTo>
                  <a:pt x="10500" y="12510"/>
                  <a:pt x="9078" y="11108"/>
                  <a:pt x="7916" y="9502"/>
                </a:cubicBezTo>
                <a:cubicBezTo>
                  <a:pt x="7927" y="9495"/>
                  <a:pt x="7937" y="9486"/>
                  <a:pt x="7949" y="9479"/>
                </a:cubicBezTo>
                <a:cubicBezTo>
                  <a:pt x="7693" y="9299"/>
                  <a:pt x="7525" y="9004"/>
                  <a:pt x="7525" y="8668"/>
                </a:cubicBezTo>
                <a:cubicBezTo>
                  <a:pt x="7525" y="8367"/>
                  <a:pt x="7662" y="8101"/>
                  <a:pt x="7873" y="7920"/>
                </a:cubicBezTo>
                <a:lnTo>
                  <a:pt x="7872" y="7918"/>
                </a:lnTo>
                <a:lnTo>
                  <a:pt x="9026" y="6773"/>
                </a:lnTo>
                <a:cubicBezTo>
                  <a:pt x="9213" y="6528"/>
                  <a:pt x="9327" y="6224"/>
                  <a:pt x="9327" y="5891"/>
                </a:cubicBezTo>
                <a:cubicBezTo>
                  <a:pt x="9327" y="5485"/>
                  <a:pt x="9162" y="5116"/>
                  <a:pt x="8896" y="4850"/>
                </a:cubicBezTo>
                <a:lnTo>
                  <a:pt x="5663" y="693"/>
                </a:lnTo>
                <a:cubicBezTo>
                  <a:pt x="5604" y="599"/>
                  <a:pt x="5538" y="510"/>
                  <a:pt x="5459" y="432"/>
                </a:cubicBezTo>
                <a:cubicBezTo>
                  <a:pt x="5193" y="165"/>
                  <a:pt x="4825" y="0"/>
                  <a:pt x="4418" y="0"/>
                </a:cubicBezTo>
                <a:cubicBezTo>
                  <a:pt x="2455" y="0"/>
                  <a:pt x="0" y="2308"/>
                  <a:pt x="0" y="5155"/>
                </a:cubicBezTo>
                <a:cubicBezTo>
                  <a:pt x="0" y="5943"/>
                  <a:pt x="183" y="6688"/>
                  <a:pt x="499" y="7356"/>
                </a:cubicBezTo>
                <a:lnTo>
                  <a:pt x="483" y="7373"/>
                </a:lnTo>
                <a:cubicBezTo>
                  <a:pt x="3436" y="13255"/>
                  <a:pt x="8345" y="18164"/>
                  <a:pt x="14228" y="21117"/>
                </a:cubicBezTo>
                <a:lnTo>
                  <a:pt x="14244" y="21101"/>
                </a:lnTo>
                <a:cubicBezTo>
                  <a:pt x="14912" y="21418"/>
                  <a:pt x="15657" y="21600"/>
                  <a:pt x="16445" y="21600"/>
                </a:cubicBezTo>
                <a:cubicBezTo>
                  <a:pt x="19292" y="21600"/>
                  <a:pt x="21600" y="19145"/>
                  <a:pt x="21600" y="17182"/>
                </a:cubicBezTo>
                <a:cubicBezTo>
                  <a:pt x="21600" y="17179"/>
                  <a:pt x="21600" y="17177"/>
                  <a:pt x="21600" y="17174"/>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5" name="Shape 2538">
            <a:extLst>
              <a:ext uri="{FF2B5EF4-FFF2-40B4-BE49-F238E27FC236}">
                <a16:creationId xmlns:a16="http://schemas.microsoft.com/office/drawing/2014/main" id="{A29C0665-4EA7-2C9C-EC98-7A07AC6701D5}"/>
              </a:ext>
            </a:extLst>
          </p:cNvPr>
          <p:cNvSpPr/>
          <p:nvPr/>
        </p:nvSpPr>
        <p:spPr>
          <a:xfrm>
            <a:off x="7824642" y="2990062"/>
            <a:ext cx="457200" cy="609600"/>
          </a:xfrm>
          <a:custGeom>
            <a:avLst/>
            <a:gdLst/>
            <a:ahLst/>
            <a:cxnLst>
              <a:cxn ang="0">
                <a:pos x="wd2" y="hd2"/>
              </a:cxn>
              <a:cxn ang="5400000">
                <a:pos x="wd2" y="hd2"/>
              </a:cxn>
              <a:cxn ang="10800000">
                <a:pos x="wd2" y="hd2"/>
              </a:cxn>
              <a:cxn ang="16200000">
                <a:pos x="wd2" y="hd2"/>
              </a:cxn>
            </a:cxnLst>
            <a:rect l="0" t="0" r="r" b="b"/>
            <a:pathLst>
              <a:path w="21600" h="21600" extrusionOk="0">
                <a:moveTo>
                  <a:pt x="20400" y="5891"/>
                </a:moveTo>
                <a:lnTo>
                  <a:pt x="1200" y="5891"/>
                </a:lnTo>
                <a:lnTo>
                  <a:pt x="1200" y="3927"/>
                </a:lnTo>
                <a:lnTo>
                  <a:pt x="6000" y="3927"/>
                </a:lnTo>
                <a:cubicBezTo>
                  <a:pt x="6000" y="4469"/>
                  <a:pt x="6538" y="4909"/>
                  <a:pt x="7200" y="4909"/>
                </a:cubicBezTo>
                <a:lnTo>
                  <a:pt x="14400" y="4909"/>
                </a:lnTo>
                <a:cubicBezTo>
                  <a:pt x="15062" y="4909"/>
                  <a:pt x="15600" y="4469"/>
                  <a:pt x="15600" y="3927"/>
                </a:cubicBezTo>
                <a:lnTo>
                  <a:pt x="20400" y="3927"/>
                </a:lnTo>
                <a:cubicBezTo>
                  <a:pt x="20400" y="3927"/>
                  <a:pt x="20400" y="5891"/>
                  <a:pt x="20400" y="5891"/>
                </a:cubicBezTo>
                <a:close/>
                <a:moveTo>
                  <a:pt x="20400" y="20618"/>
                </a:moveTo>
                <a:lnTo>
                  <a:pt x="1200" y="20618"/>
                </a:lnTo>
                <a:lnTo>
                  <a:pt x="1200" y="6873"/>
                </a:lnTo>
                <a:lnTo>
                  <a:pt x="20400" y="6873"/>
                </a:lnTo>
                <a:cubicBezTo>
                  <a:pt x="20400" y="6873"/>
                  <a:pt x="20400" y="20618"/>
                  <a:pt x="20400" y="20618"/>
                </a:cubicBezTo>
                <a:close/>
                <a:moveTo>
                  <a:pt x="7200" y="1964"/>
                </a:moveTo>
                <a:lnTo>
                  <a:pt x="14400" y="1964"/>
                </a:lnTo>
                <a:lnTo>
                  <a:pt x="14400" y="3927"/>
                </a:lnTo>
                <a:lnTo>
                  <a:pt x="7200" y="3927"/>
                </a:lnTo>
                <a:cubicBezTo>
                  <a:pt x="7200" y="3927"/>
                  <a:pt x="7200" y="1964"/>
                  <a:pt x="7200" y="1964"/>
                </a:cubicBezTo>
                <a:close/>
                <a:moveTo>
                  <a:pt x="20400" y="2945"/>
                </a:moveTo>
                <a:lnTo>
                  <a:pt x="15600" y="2945"/>
                </a:lnTo>
                <a:lnTo>
                  <a:pt x="15600" y="1964"/>
                </a:lnTo>
                <a:cubicBezTo>
                  <a:pt x="15600" y="1422"/>
                  <a:pt x="15062" y="982"/>
                  <a:pt x="14400" y="982"/>
                </a:cubicBezTo>
                <a:lnTo>
                  <a:pt x="12000" y="982"/>
                </a:lnTo>
                <a:cubicBezTo>
                  <a:pt x="12000" y="440"/>
                  <a:pt x="11462" y="0"/>
                  <a:pt x="10800" y="0"/>
                </a:cubicBezTo>
                <a:cubicBezTo>
                  <a:pt x="10138" y="0"/>
                  <a:pt x="9600" y="440"/>
                  <a:pt x="9600" y="982"/>
                </a:cubicBezTo>
                <a:lnTo>
                  <a:pt x="7200" y="982"/>
                </a:lnTo>
                <a:cubicBezTo>
                  <a:pt x="6538" y="982"/>
                  <a:pt x="6000" y="1422"/>
                  <a:pt x="6000" y="1964"/>
                </a:cubicBezTo>
                <a:lnTo>
                  <a:pt x="6000" y="2945"/>
                </a:lnTo>
                <a:lnTo>
                  <a:pt x="1200" y="2945"/>
                </a:lnTo>
                <a:cubicBezTo>
                  <a:pt x="538" y="2945"/>
                  <a:pt x="0" y="3386"/>
                  <a:pt x="0" y="3927"/>
                </a:cubicBezTo>
                <a:lnTo>
                  <a:pt x="0" y="20618"/>
                </a:lnTo>
                <a:cubicBezTo>
                  <a:pt x="0" y="21160"/>
                  <a:pt x="538" y="21600"/>
                  <a:pt x="1200" y="21600"/>
                </a:cubicBezTo>
                <a:lnTo>
                  <a:pt x="20400" y="21600"/>
                </a:lnTo>
                <a:cubicBezTo>
                  <a:pt x="21062" y="21600"/>
                  <a:pt x="21600" y="21160"/>
                  <a:pt x="21600" y="20618"/>
                </a:cubicBezTo>
                <a:lnTo>
                  <a:pt x="21600" y="3927"/>
                </a:lnTo>
                <a:cubicBezTo>
                  <a:pt x="21600" y="3386"/>
                  <a:pt x="21062" y="2945"/>
                  <a:pt x="20400" y="2945"/>
                </a:cubicBezTo>
                <a:moveTo>
                  <a:pt x="4200" y="16691"/>
                </a:moveTo>
                <a:lnTo>
                  <a:pt x="15000" y="16691"/>
                </a:lnTo>
                <a:cubicBezTo>
                  <a:pt x="15331" y="16691"/>
                  <a:pt x="15600" y="16472"/>
                  <a:pt x="15600" y="16200"/>
                </a:cubicBezTo>
                <a:cubicBezTo>
                  <a:pt x="15600" y="15929"/>
                  <a:pt x="15331" y="15709"/>
                  <a:pt x="15000" y="15709"/>
                </a:cubicBezTo>
                <a:lnTo>
                  <a:pt x="4200" y="15709"/>
                </a:lnTo>
                <a:cubicBezTo>
                  <a:pt x="3869" y="15709"/>
                  <a:pt x="3600" y="15929"/>
                  <a:pt x="3600" y="16200"/>
                </a:cubicBezTo>
                <a:cubicBezTo>
                  <a:pt x="3600" y="16472"/>
                  <a:pt x="3869" y="16691"/>
                  <a:pt x="4200" y="16691"/>
                </a:cubicBezTo>
                <a:moveTo>
                  <a:pt x="4200" y="13745"/>
                </a:moveTo>
                <a:lnTo>
                  <a:pt x="17400" y="13745"/>
                </a:lnTo>
                <a:cubicBezTo>
                  <a:pt x="17731" y="13745"/>
                  <a:pt x="18000" y="13526"/>
                  <a:pt x="18000" y="13255"/>
                </a:cubicBezTo>
                <a:cubicBezTo>
                  <a:pt x="18000" y="12984"/>
                  <a:pt x="17731" y="12764"/>
                  <a:pt x="17400" y="12764"/>
                </a:cubicBezTo>
                <a:lnTo>
                  <a:pt x="4200" y="12764"/>
                </a:lnTo>
                <a:cubicBezTo>
                  <a:pt x="3869" y="12764"/>
                  <a:pt x="3600" y="12984"/>
                  <a:pt x="3600" y="13255"/>
                </a:cubicBezTo>
                <a:cubicBezTo>
                  <a:pt x="3600" y="13526"/>
                  <a:pt x="3869" y="13745"/>
                  <a:pt x="4200" y="13745"/>
                </a:cubicBezTo>
                <a:moveTo>
                  <a:pt x="4200" y="10800"/>
                </a:moveTo>
                <a:lnTo>
                  <a:pt x="11400" y="10800"/>
                </a:lnTo>
                <a:cubicBezTo>
                  <a:pt x="11731" y="10800"/>
                  <a:pt x="12000" y="10581"/>
                  <a:pt x="12000" y="10309"/>
                </a:cubicBezTo>
                <a:cubicBezTo>
                  <a:pt x="12000" y="10038"/>
                  <a:pt x="11731" y="9818"/>
                  <a:pt x="11400" y="9818"/>
                </a:cubicBezTo>
                <a:lnTo>
                  <a:pt x="4200" y="9818"/>
                </a:lnTo>
                <a:cubicBezTo>
                  <a:pt x="3869" y="9818"/>
                  <a:pt x="3600" y="10038"/>
                  <a:pt x="3600" y="10309"/>
                </a:cubicBezTo>
                <a:cubicBezTo>
                  <a:pt x="3600" y="10581"/>
                  <a:pt x="3869" y="10800"/>
                  <a:pt x="4200" y="10800"/>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6" name="Shape 2540">
            <a:extLst>
              <a:ext uri="{FF2B5EF4-FFF2-40B4-BE49-F238E27FC236}">
                <a16:creationId xmlns:a16="http://schemas.microsoft.com/office/drawing/2014/main" id="{2E81FF3A-AE4A-BCA0-E76A-509992FBAAB2}"/>
              </a:ext>
            </a:extLst>
          </p:cNvPr>
          <p:cNvSpPr/>
          <p:nvPr/>
        </p:nvSpPr>
        <p:spPr>
          <a:xfrm>
            <a:off x="7772400" y="3991269"/>
            <a:ext cx="561685" cy="557084"/>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7" name="Shape 2549">
            <a:extLst>
              <a:ext uri="{FF2B5EF4-FFF2-40B4-BE49-F238E27FC236}">
                <a16:creationId xmlns:a16="http://schemas.microsoft.com/office/drawing/2014/main" id="{2A1482DE-DA04-FD47-045A-3F14B34509C4}"/>
              </a:ext>
            </a:extLst>
          </p:cNvPr>
          <p:cNvSpPr/>
          <p:nvPr/>
        </p:nvSpPr>
        <p:spPr>
          <a:xfrm>
            <a:off x="7772400" y="2041371"/>
            <a:ext cx="561686" cy="557084"/>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1291"/>
                </a:moveTo>
                <a:cubicBezTo>
                  <a:pt x="10529" y="11291"/>
                  <a:pt x="10309" y="11072"/>
                  <a:pt x="10309" y="10800"/>
                </a:cubicBezTo>
                <a:cubicBezTo>
                  <a:pt x="10309" y="10529"/>
                  <a:pt x="10529" y="10309"/>
                  <a:pt x="10800" y="10309"/>
                </a:cubicBezTo>
                <a:cubicBezTo>
                  <a:pt x="11071" y="10309"/>
                  <a:pt x="11291" y="10529"/>
                  <a:pt x="11291" y="10800"/>
                </a:cubicBezTo>
                <a:cubicBezTo>
                  <a:pt x="11291" y="11072"/>
                  <a:pt x="11071" y="11291"/>
                  <a:pt x="10800" y="11291"/>
                </a:cubicBezTo>
                <a:moveTo>
                  <a:pt x="10800" y="9327"/>
                </a:moveTo>
                <a:cubicBezTo>
                  <a:pt x="9986" y="9327"/>
                  <a:pt x="9327" y="9987"/>
                  <a:pt x="9327" y="10800"/>
                </a:cubicBezTo>
                <a:cubicBezTo>
                  <a:pt x="9327" y="11614"/>
                  <a:pt x="9986" y="12273"/>
                  <a:pt x="10800" y="12273"/>
                </a:cubicBezTo>
                <a:cubicBezTo>
                  <a:pt x="11614" y="12273"/>
                  <a:pt x="12273" y="11614"/>
                  <a:pt x="12273" y="10800"/>
                </a:cubicBezTo>
                <a:cubicBezTo>
                  <a:pt x="12273" y="9987"/>
                  <a:pt x="11614" y="9327"/>
                  <a:pt x="10800" y="9327"/>
                </a:cubicBezTo>
                <a:moveTo>
                  <a:pt x="5400" y="11291"/>
                </a:moveTo>
                <a:cubicBezTo>
                  <a:pt x="5129" y="11291"/>
                  <a:pt x="4909" y="11072"/>
                  <a:pt x="4909" y="10800"/>
                </a:cubicBezTo>
                <a:cubicBezTo>
                  <a:pt x="4909" y="10529"/>
                  <a:pt x="5129" y="10309"/>
                  <a:pt x="5400" y="10309"/>
                </a:cubicBezTo>
                <a:cubicBezTo>
                  <a:pt x="5671" y="10309"/>
                  <a:pt x="5891" y="10529"/>
                  <a:pt x="5891" y="10800"/>
                </a:cubicBezTo>
                <a:cubicBezTo>
                  <a:pt x="5891" y="11072"/>
                  <a:pt x="5671" y="11291"/>
                  <a:pt x="5400" y="11291"/>
                </a:cubicBezTo>
                <a:moveTo>
                  <a:pt x="5400" y="9327"/>
                </a:moveTo>
                <a:cubicBezTo>
                  <a:pt x="4586" y="9327"/>
                  <a:pt x="3927" y="9987"/>
                  <a:pt x="3927" y="10800"/>
                </a:cubicBezTo>
                <a:cubicBezTo>
                  <a:pt x="3927" y="11614"/>
                  <a:pt x="4586" y="12273"/>
                  <a:pt x="5400" y="12273"/>
                </a:cubicBezTo>
                <a:cubicBezTo>
                  <a:pt x="6214" y="12273"/>
                  <a:pt x="6873" y="11614"/>
                  <a:pt x="6873" y="10800"/>
                </a:cubicBezTo>
                <a:cubicBezTo>
                  <a:pt x="6873" y="9987"/>
                  <a:pt x="6214" y="9327"/>
                  <a:pt x="5400" y="9327"/>
                </a:cubicBezTo>
                <a:moveTo>
                  <a:pt x="16200" y="11291"/>
                </a:moveTo>
                <a:cubicBezTo>
                  <a:pt x="15929" y="11291"/>
                  <a:pt x="15709" y="11072"/>
                  <a:pt x="15709" y="10800"/>
                </a:cubicBezTo>
                <a:cubicBezTo>
                  <a:pt x="15709" y="10529"/>
                  <a:pt x="15929" y="10309"/>
                  <a:pt x="16200" y="10309"/>
                </a:cubicBezTo>
                <a:cubicBezTo>
                  <a:pt x="16471" y="10309"/>
                  <a:pt x="16691" y="10529"/>
                  <a:pt x="16691" y="10800"/>
                </a:cubicBezTo>
                <a:cubicBezTo>
                  <a:pt x="16691" y="11072"/>
                  <a:pt x="16471" y="11291"/>
                  <a:pt x="16200" y="11291"/>
                </a:cubicBezTo>
                <a:moveTo>
                  <a:pt x="16200" y="9327"/>
                </a:moveTo>
                <a:cubicBezTo>
                  <a:pt x="15386" y="9327"/>
                  <a:pt x="14727" y="9987"/>
                  <a:pt x="14727" y="10800"/>
                </a:cubicBezTo>
                <a:cubicBezTo>
                  <a:pt x="14727" y="11614"/>
                  <a:pt x="15386" y="12273"/>
                  <a:pt x="16200" y="12273"/>
                </a:cubicBezTo>
                <a:cubicBezTo>
                  <a:pt x="17014" y="12273"/>
                  <a:pt x="17673" y="11614"/>
                  <a:pt x="17673" y="10800"/>
                </a:cubicBezTo>
                <a:cubicBezTo>
                  <a:pt x="17673" y="9987"/>
                  <a:pt x="17014" y="9327"/>
                  <a:pt x="16200" y="9327"/>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8" name="object 3">
            <a:extLst>
              <a:ext uri="{FF2B5EF4-FFF2-40B4-BE49-F238E27FC236}">
                <a16:creationId xmlns:a16="http://schemas.microsoft.com/office/drawing/2014/main" id="{AD1801C6-07F7-FF4F-C386-A11633DB73A5}"/>
              </a:ext>
            </a:extLst>
          </p:cNvPr>
          <p:cNvSpPr txBox="1"/>
          <p:nvPr/>
        </p:nvSpPr>
        <p:spPr>
          <a:xfrm>
            <a:off x="344291" y="4790828"/>
            <a:ext cx="5638800" cy="276999"/>
          </a:xfrm>
          <a:prstGeom prst="rect">
            <a:avLst/>
          </a:prstGeom>
          <a:solidFill>
            <a:schemeClr val="bg1"/>
          </a:solidFill>
          <a:ln w="12700">
            <a:noFill/>
          </a:ln>
        </p:spPr>
        <p:txBody>
          <a:bodyPr vert="horz" wrap="square" lIns="0" tIns="0" rIns="0" bIns="0" rtlCol="0">
            <a:spAutoFit/>
          </a:bodyPr>
          <a:lstStyle/>
          <a:p>
            <a:pPr marL="12700">
              <a:lnSpc>
                <a:spcPct val="100000"/>
              </a:lnSpc>
            </a:pPr>
            <a:r>
              <a:rPr lang="en-US" sz="900">
                <a:latin typeface="Nunito" pitchFamily="2" charset="77"/>
                <a:ea typeface="Open Sans" panose="020B0606030504020204" pitchFamily="34" charset="0"/>
                <a:cs typeface="Open Sans" panose="020B0606030504020204" pitchFamily="34" charset="0"/>
              </a:rPr>
              <a:t>Regulations at </a:t>
            </a:r>
            <a:r>
              <a:rPr lang="en-US" sz="900" b="1">
                <a:latin typeface="Nunito" pitchFamily="2" charset="77"/>
                <a:ea typeface="Open Sans" panose="020B0606030504020204" pitchFamily="34" charset="0"/>
                <a:cs typeface="Open Sans" panose="020B0606030504020204" pitchFamily="34" charset="0"/>
              </a:rPr>
              <a:t>42 CFR §422.101(f)(</a:t>
            </a:r>
            <a:r>
              <a:rPr lang="en-US" sz="900" b="1" err="1">
                <a:latin typeface="Nunito" pitchFamily="2" charset="77"/>
                <a:ea typeface="Open Sans" panose="020B0606030504020204" pitchFamily="34" charset="0"/>
                <a:cs typeface="Open Sans" panose="020B0606030504020204" pitchFamily="34" charset="0"/>
              </a:rPr>
              <a:t>i</a:t>
            </a:r>
            <a:r>
              <a:rPr lang="en-US" sz="900" b="1">
                <a:latin typeface="Nunito" pitchFamily="2" charset="77"/>
                <a:ea typeface="Open Sans" panose="020B0606030504020204" pitchFamily="34" charset="0"/>
                <a:cs typeface="Open Sans" panose="020B0606030504020204" pitchFamily="34" charset="0"/>
              </a:rPr>
              <a:t>); 42 CFR §422.152(g)(2)(iv) </a:t>
            </a:r>
            <a:r>
              <a:rPr lang="en-US" sz="900">
                <a:latin typeface="Nunito" pitchFamily="2" charset="77"/>
                <a:ea typeface="Open Sans" panose="020B0606030504020204" pitchFamily="34" charset="0"/>
                <a:cs typeface="Open Sans" panose="020B0606030504020204" pitchFamily="34" charset="0"/>
              </a:rPr>
              <a:t>require that all SNPs conduct a Health Risk Assessment for each individual enrolled in the SNP.</a:t>
            </a:r>
          </a:p>
        </p:txBody>
      </p:sp>
    </p:spTree>
    <p:extLst>
      <p:ext uri="{BB962C8B-B14F-4D97-AF65-F5344CB8AC3E}">
        <p14:creationId xmlns:p14="http://schemas.microsoft.com/office/powerpoint/2010/main" val="31537232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B7D904-6E85-53C1-A70C-24D97AE7FD8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7DD9721-17C6-C0AE-9473-40AB7B688169}"/>
              </a:ext>
            </a:extLst>
          </p:cNvPr>
          <p:cNvSpPr>
            <a:spLocks noGrp="1"/>
          </p:cNvSpPr>
          <p:nvPr>
            <p:ph type="body" sz="quarter" idx="11"/>
          </p:nvPr>
        </p:nvSpPr>
        <p:spPr/>
        <p:txBody>
          <a:bodyPr lIns="0" tIns="0" rIns="0" bIns="0" anchor="t"/>
          <a:lstStyle/>
          <a:p>
            <a:r>
              <a:rPr lang="en-US" dirty="0">
                <a:latin typeface="Nunito"/>
                <a:ea typeface="Open Sans"/>
                <a:cs typeface="Open Sans"/>
              </a:rPr>
              <a:t>Model of Care (MOC)</a:t>
            </a:r>
            <a:endParaRPr lang="en-US" dirty="0"/>
          </a:p>
        </p:txBody>
      </p:sp>
      <p:sp>
        <p:nvSpPr>
          <p:cNvPr id="3" name="Text Placeholder 2">
            <a:extLst>
              <a:ext uri="{FF2B5EF4-FFF2-40B4-BE49-F238E27FC236}">
                <a16:creationId xmlns:a16="http://schemas.microsoft.com/office/drawing/2014/main" id="{B188007C-2027-595D-2FC0-8191D1E56E87}"/>
              </a:ext>
            </a:extLst>
          </p:cNvPr>
          <p:cNvSpPr>
            <a:spLocks noGrp="1"/>
          </p:cNvSpPr>
          <p:nvPr>
            <p:ph type="body" sz="quarter" idx="12"/>
          </p:nvPr>
        </p:nvSpPr>
        <p:spPr>
          <a:xfrm>
            <a:off x="685800" y="895350"/>
            <a:ext cx="6553200" cy="3095919"/>
          </a:xfrm>
        </p:spPr>
        <p:txBody>
          <a:bodyPr lIns="0" tIns="0" rIns="0" bIns="0" anchor="t"/>
          <a:lstStyle/>
          <a:p>
            <a:endParaRPr lang="en-US" sz="1800" b="1" i="1" dirty="0">
              <a:solidFill>
                <a:schemeClr val="accent2"/>
              </a:solidFill>
              <a:latin typeface="Nunito"/>
              <a:ea typeface="Open Sans Light"/>
              <a:cs typeface="Open Sans Light"/>
            </a:endParaRPr>
          </a:p>
          <a:p>
            <a:r>
              <a:rPr lang="en-US" sz="1800" b="1" i="1" dirty="0">
                <a:solidFill>
                  <a:schemeClr val="accent2"/>
                </a:solidFill>
                <a:latin typeface="Nunito"/>
                <a:ea typeface="Open Sans Light"/>
                <a:cs typeface="Open Sans Light"/>
              </a:rPr>
              <a:t>The Model of Care (MOC) is the CMS required framework that determines how the plan manages its SNP members. </a:t>
            </a:r>
          </a:p>
          <a:p>
            <a:endParaRPr lang="en-US" sz="1800" b="1" i="1" dirty="0">
              <a:solidFill>
                <a:schemeClr val="accent2"/>
              </a:solidFill>
              <a:latin typeface="Nunito"/>
              <a:ea typeface="Open Sans Light"/>
              <a:cs typeface="Open Sans Light"/>
            </a:endParaRPr>
          </a:p>
          <a:p>
            <a:r>
              <a:rPr lang="en-US" sz="1800" b="1" i="1" dirty="0">
                <a:solidFill>
                  <a:schemeClr val="accent2"/>
                </a:solidFill>
                <a:latin typeface="Nunito"/>
                <a:ea typeface="Open Sans Light"/>
                <a:cs typeface="Open Sans Light"/>
              </a:rPr>
              <a:t>It defines the care coordination structure and processes and ensures member-centered, coordinated care </a:t>
            </a:r>
          </a:p>
          <a:p>
            <a:endParaRPr lang="en-US" sz="1400" b="1" i="1" dirty="0">
              <a:solidFill>
                <a:srgbClr val="000000"/>
              </a:solidFill>
              <a:latin typeface="Nunito"/>
              <a:ea typeface="Open Sans Light"/>
              <a:cs typeface="Open Sans Light"/>
            </a:endParaRPr>
          </a:p>
          <a:p>
            <a:pPr marL="969645" lvl="1" indent="-285750">
              <a:buClr>
                <a:srgbClr val="202020"/>
              </a:buClr>
              <a:buFont typeface="Arial" panose="020B0604020202020204" pitchFamily="34" charset="0"/>
              <a:buChar char="•"/>
            </a:pPr>
            <a:endParaRPr lang="en-US" sz="1400" b="1" dirty="0">
              <a:solidFill>
                <a:srgbClr val="000000"/>
              </a:solidFill>
              <a:latin typeface="Nunito"/>
              <a:ea typeface="Open Sans Light"/>
              <a:cs typeface="Open Sans Light"/>
            </a:endParaRPr>
          </a:p>
        </p:txBody>
      </p:sp>
      <p:sp>
        <p:nvSpPr>
          <p:cNvPr id="4" name="Shape 2628">
            <a:extLst>
              <a:ext uri="{FF2B5EF4-FFF2-40B4-BE49-F238E27FC236}">
                <a16:creationId xmlns:a16="http://schemas.microsoft.com/office/drawing/2014/main" id="{E17D4FB2-E099-3316-6CF8-8A2B04A56315}"/>
              </a:ext>
            </a:extLst>
          </p:cNvPr>
          <p:cNvSpPr/>
          <p:nvPr/>
        </p:nvSpPr>
        <p:spPr>
          <a:xfrm>
            <a:off x="7786571" y="1040164"/>
            <a:ext cx="533341" cy="609600"/>
          </a:xfrm>
          <a:custGeom>
            <a:avLst/>
            <a:gdLst/>
            <a:ahLst/>
            <a:cxnLst>
              <a:cxn ang="0">
                <a:pos x="wd2" y="hd2"/>
              </a:cxn>
              <a:cxn ang="5400000">
                <a:pos x="wd2" y="hd2"/>
              </a:cxn>
              <a:cxn ang="10800000">
                <a:pos x="wd2" y="hd2"/>
              </a:cxn>
              <a:cxn ang="16200000">
                <a:pos x="wd2" y="hd2"/>
              </a:cxn>
            </a:cxnLst>
            <a:rect l="0" t="0" r="r" b="b"/>
            <a:pathLst>
              <a:path w="21600" h="21600" extrusionOk="0">
                <a:moveTo>
                  <a:pt x="16445" y="20618"/>
                </a:moveTo>
                <a:cubicBezTo>
                  <a:pt x="15830" y="20618"/>
                  <a:pt x="15230" y="20482"/>
                  <a:pt x="14664" y="20214"/>
                </a:cubicBezTo>
                <a:cubicBezTo>
                  <a:pt x="14611" y="20189"/>
                  <a:pt x="14556" y="20170"/>
                  <a:pt x="14501" y="20155"/>
                </a:cubicBezTo>
                <a:cubicBezTo>
                  <a:pt x="8920" y="17308"/>
                  <a:pt x="4296" y="12685"/>
                  <a:pt x="1448" y="7105"/>
                </a:cubicBezTo>
                <a:cubicBezTo>
                  <a:pt x="1432" y="7048"/>
                  <a:pt x="1412" y="6991"/>
                  <a:pt x="1386" y="6936"/>
                </a:cubicBezTo>
                <a:cubicBezTo>
                  <a:pt x="1118" y="6369"/>
                  <a:pt x="982" y="5770"/>
                  <a:pt x="982" y="5155"/>
                </a:cubicBezTo>
                <a:cubicBezTo>
                  <a:pt x="982" y="2774"/>
                  <a:pt x="3067" y="982"/>
                  <a:pt x="4418" y="982"/>
                </a:cubicBezTo>
                <a:cubicBezTo>
                  <a:pt x="4595" y="982"/>
                  <a:pt x="4712" y="1072"/>
                  <a:pt x="4765" y="1126"/>
                </a:cubicBezTo>
                <a:cubicBezTo>
                  <a:pt x="4777" y="1139"/>
                  <a:pt x="4800" y="1164"/>
                  <a:pt x="4832" y="1216"/>
                </a:cubicBezTo>
                <a:cubicBezTo>
                  <a:pt x="4849" y="1244"/>
                  <a:pt x="4868" y="1271"/>
                  <a:pt x="4888" y="1297"/>
                </a:cubicBezTo>
                <a:lnTo>
                  <a:pt x="8121" y="5453"/>
                </a:lnTo>
                <a:cubicBezTo>
                  <a:pt x="8146" y="5485"/>
                  <a:pt x="8173" y="5515"/>
                  <a:pt x="8202" y="5544"/>
                </a:cubicBezTo>
                <a:cubicBezTo>
                  <a:pt x="8255" y="5598"/>
                  <a:pt x="8345" y="5715"/>
                  <a:pt x="8345" y="5891"/>
                </a:cubicBezTo>
                <a:cubicBezTo>
                  <a:pt x="8345" y="5978"/>
                  <a:pt x="8321" y="6060"/>
                  <a:pt x="8274" y="6135"/>
                </a:cubicBezTo>
                <a:lnTo>
                  <a:pt x="7180" y="7221"/>
                </a:lnTo>
                <a:cubicBezTo>
                  <a:pt x="7175" y="7226"/>
                  <a:pt x="7170" y="7231"/>
                  <a:pt x="7165" y="7236"/>
                </a:cubicBezTo>
                <a:cubicBezTo>
                  <a:pt x="6769" y="7609"/>
                  <a:pt x="6543" y="8126"/>
                  <a:pt x="6543" y="8668"/>
                </a:cubicBezTo>
                <a:cubicBezTo>
                  <a:pt x="6543" y="9175"/>
                  <a:pt x="6740" y="9658"/>
                  <a:pt x="7082" y="10020"/>
                </a:cubicBezTo>
                <a:cubicBezTo>
                  <a:pt x="7094" y="10040"/>
                  <a:pt x="7107" y="10059"/>
                  <a:pt x="7121" y="10078"/>
                </a:cubicBezTo>
                <a:cubicBezTo>
                  <a:pt x="8327" y="11745"/>
                  <a:pt x="9810" y="13222"/>
                  <a:pt x="11528" y="14469"/>
                </a:cubicBezTo>
                <a:cubicBezTo>
                  <a:pt x="11541" y="14478"/>
                  <a:pt x="11555" y="14487"/>
                  <a:pt x="11568" y="14496"/>
                </a:cubicBezTo>
                <a:cubicBezTo>
                  <a:pt x="11931" y="14844"/>
                  <a:pt x="12418" y="15045"/>
                  <a:pt x="12928" y="15045"/>
                </a:cubicBezTo>
                <a:cubicBezTo>
                  <a:pt x="13440" y="15045"/>
                  <a:pt x="13934" y="14840"/>
                  <a:pt x="14301" y="14479"/>
                </a:cubicBezTo>
                <a:cubicBezTo>
                  <a:pt x="14320" y="14463"/>
                  <a:pt x="14338" y="14446"/>
                  <a:pt x="14356" y="14427"/>
                </a:cubicBezTo>
                <a:lnTo>
                  <a:pt x="15456" y="13320"/>
                </a:lnTo>
                <a:cubicBezTo>
                  <a:pt x="15533" y="13271"/>
                  <a:pt x="15615" y="13247"/>
                  <a:pt x="15701" y="13247"/>
                </a:cubicBezTo>
                <a:cubicBezTo>
                  <a:pt x="15878" y="13247"/>
                  <a:pt x="15995" y="13337"/>
                  <a:pt x="16048" y="13391"/>
                </a:cubicBezTo>
                <a:cubicBezTo>
                  <a:pt x="16077" y="13420"/>
                  <a:pt x="16108" y="13447"/>
                  <a:pt x="16140" y="13472"/>
                </a:cubicBezTo>
                <a:lnTo>
                  <a:pt x="20296" y="16704"/>
                </a:lnTo>
                <a:cubicBezTo>
                  <a:pt x="20323" y="16725"/>
                  <a:pt x="20351" y="16744"/>
                  <a:pt x="20379" y="16762"/>
                </a:cubicBezTo>
                <a:cubicBezTo>
                  <a:pt x="20431" y="16795"/>
                  <a:pt x="20455" y="16816"/>
                  <a:pt x="20466" y="16827"/>
                </a:cubicBezTo>
                <a:cubicBezTo>
                  <a:pt x="20520" y="16881"/>
                  <a:pt x="20610" y="16997"/>
                  <a:pt x="20610" y="17174"/>
                </a:cubicBezTo>
                <a:cubicBezTo>
                  <a:pt x="20610" y="17207"/>
                  <a:pt x="20612" y="17240"/>
                  <a:pt x="20616" y="17273"/>
                </a:cubicBezTo>
                <a:cubicBezTo>
                  <a:pt x="20539" y="18625"/>
                  <a:pt x="18774" y="20618"/>
                  <a:pt x="16445" y="20618"/>
                </a:cubicBezTo>
                <a:moveTo>
                  <a:pt x="21600" y="17174"/>
                </a:moveTo>
                <a:lnTo>
                  <a:pt x="21592" y="17174"/>
                </a:lnTo>
                <a:cubicBezTo>
                  <a:pt x="21592" y="16768"/>
                  <a:pt x="21427" y="16399"/>
                  <a:pt x="21161" y="16133"/>
                </a:cubicBezTo>
                <a:cubicBezTo>
                  <a:pt x="21082" y="16054"/>
                  <a:pt x="20994" y="15988"/>
                  <a:pt x="20899" y="15929"/>
                </a:cubicBezTo>
                <a:lnTo>
                  <a:pt x="16743" y="12697"/>
                </a:lnTo>
                <a:cubicBezTo>
                  <a:pt x="16476" y="12430"/>
                  <a:pt x="16108" y="12265"/>
                  <a:pt x="15701" y="12265"/>
                </a:cubicBezTo>
                <a:cubicBezTo>
                  <a:pt x="15368" y="12265"/>
                  <a:pt x="15065" y="12380"/>
                  <a:pt x="14819" y="12567"/>
                </a:cubicBezTo>
                <a:lnTo>
                  <a:pt x="13659" y="13736"/>
                </a:lnTo>
                <a:lnTo>
                  <a:pt x="13656" y="13733"/>
                </a:lnTo>
                <a:cubicBezTo>
                  <a:pt x="13477" y="13934"/>
                  <a:pt x="13218" y="14063"/>
                  <a:pt x="12928" y="14063"/>
                </a:cubicBezTo>
                <a:cubicBezTo>
                  <a:pt x="12595" y="14063"/>
                  <a:pt x="12303" y="13897"/>
                  <a:pt x="12125" y="13645"/>
                </a:cubicBezTo>
                <a:cubicBezTo>
                  <a:pt x="12119" y="13654"/>
                  <a:pt x="12111" y="13663"/>
                  <a:pt x="12104" y="13674"/>
                </a:cubicBezTo>
                <a:cubicBezTo>
                  <a:pt x="10500" y="12510"/>
                  <a:pt x="9078" y="11108"/>
                  <a:pt x="7916" y="9502"/>
                </a:cubicBezTo>
                <a:cubicBezTo>
                  <a:pt x="7927" y="9495"/>
                  <a:pt x="7937" y="9486"/>
                  <a:pt x="7949" y="9479"/>
                </a:cubicBezTo>
                <a:cubicBezTo>
                  <a:pt x="7693" y="9299"/>
                  <a:pt x="7525" y="9004"/>
                  <a:pt x="7525" y="8668"/>
                </a:cubicBezTo>
                <a:cubicBezTo>
                  <a:pt x="7525" y="8367"/>
                  <a:pt x="7662" y="8101"/>
                  <a:pt x="7873" y="7920"/>
                </a:cubicBezTo>
                <a:lnTo>
                  <a:pt x="7872" y="7918"/>
                </a:lnTo>
                <a:lnTo>
                  <a:pt x="9026" y="6773"/>
                </a:lnTo>
                <a:cubicBezTo>
                  <a:pt x="9213" y="6528"/>
                  <a:pt x="9327" y="6224"/>
                  <a:pt x="9327" y="5891"/>
                </a:cubicBezTo>
                <a:cubicBezTo>
                  <a:pt x="9327" y="5485"/>
                  <a:pt x="9162" y="5116"/>
                  <a:pt x="8896" y="4850"/>
                </a:cubicBezTo>
                <a:lnTo>
                  <a:pt x="5663" y="693"/>
                </a:lnTo>
                <a:cubicBezTo>
                  <a:pt x="5604" y="599"/>
                  <a:pt x="5538" y="510"/>
                  <a:pt x="5459" y="432"/>
                </a:cubicBezTo>
                <a:cubicBezTo>
                  <a:pt x="5193" y="165"/>
                  <a:pt x="4825" y="0"/>
                  <a:pt x="4418" y="0"/>
                </a:cubicBezTo>
                <a:cubicBezTo>
                  <a:pt x="2455" y="0"/>
                  <a:pt x="0" y="2308"/>
                  <a:pt x="0" y="5155"/>
                </a:cubicBezTo>
                <a:cubicBezTo>
                  <a:pt x="0" y="5943"/>
                  <a:pt x="183" y="6688"/>
                  <a:pt x="499" y="7356"/>
                </a:cubicBezTo>
                <a:lnTo>
                  <a:pt x="483" y="7373"/>
                </a:lnTo>
                <a:cubicBezTo>
                  <a:pt x="3436" y="13255"/>
                  <a:pt x="8345" y="18164"/>
                  <a:pt x="14228" y="21117"/>
                </a:cubicBezTo>
                <a:lnTo>
                  <a:pt x="14244" y="21101"/>
                </a:lnTo>
                <a:cubicBezTo>
                  <a:pt x="14912" y="21418"/>
                  <a:pt x="15657" y="21600"/>
                  <a:pt x="16445" y="21600"/>
                </a:cubicBezTo>
                <a:cubicBezTo>
                  <a:pt x="19292" y="21600"/>
                  <a:pt x="21600" y="19145"/>
                  <a:pt x="21600" y="17182"/>
                </a:cubicBezTo>
                <a:cubicBezTo>
                  <a:pt x="21600" y="17179"/>
                  <a:pt x="21600" y="17177"/>
                  <a:pt x="21600" y="17174"/>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5" name="Shape 2538">
            <a:extLst>
              <a:ext uri="{FF2B5EF4-FFF2-40B4-BE49-F238E27FC236}">
                <a16:creationId xmlns:a16="http://schemas.microsoft.com/office/drawing/2014/main" id="{8556A745-A586-C7F0-6BEE-44FA08A2DE5E}"/>
              </a:ext>
            </a:extLst>
          </p:cNvPr>
          <p:cNvSpPr/>
          <p:nvPr/>
        </p:nvSpPr>
        <p:spPr>
          <a:xfrm>
            <a:off x="7824642" y="2990062"/>
            <a:ext cx="457200" cy="609600"/>
          </a:xfrm>
          <a:custGeom>
            <a:avLst/>
            <a:gdLst/>
            <a:ahLst/>
            <a:cxnLst>
              <a:cxn ang="0">
                <a:pos x="wd2" y="hd2"/>
              </a:cxn>
              <a:cxn ang="5400000">
                <a:pos x="wd2" y="hd2"/>
              </a:cxn>
              <a:cxn ang="10800000">
                <a:pos x="wd2" y="hd2"/>
              </a:cxn>
              <a:cxn ang="16200000">
                <a:pos x="wd2" y="hd2"/>
              </a:cxn>
            </a:cxnLst>
            <a:rect l="0" t="0" r="r" b="b"/>
            <a:pathLst>
              <a:path w="21600" h="21600" extrusionOk="0">
                <a:moveTo>
                  <a:pt x="20400" y="5891"/>
                </a:moveTo>
                <a:lnTo>
                  <a:pt x="1200" y="5891"/>
                </a:lnTo>
                <a:lnTo>
                  <a:pt x="1200" y="3927"/>
                </a:lnTo>
                <a:lnTo>
                  <a:pt x="6000" y="3927"/>
                </a:lnTo>
                <a:cubicBezTo>
                  <a:pt x="6000" y="4469"/>
                  <a:pt x="6538" y="4909"/>
                  <a:pt x="7200" y="4909"/>
                </a:cubicBezTo>
                <a:lnTo>
                  <a:pt x="14400" y="4909"/>
                </a:lnTo>
                <a:cubicBezTo>
                  <a:pt x="15062" y="4909"/>
                  <a:pt x="15600" y="4469"/>
                  <a:pt x="15600" y="3927"/>
                </a:cubicBezTo>
                <a:lnTo>
                  <a:pt x="20400" y="3927"/>
                </a:lnTo>
                <a:cubicBezTo>
                  <a:pt x="20400" y="3927"/>
                  <a:pt x="20400" y="5891"/>
                  <a:pt x="20400" y="5891"/>
                </a:cubicBezTo>
                <a:close/>
                <a:moveTo>
                  <a:pt x="20400" y="20618"/>
                </a:moveTo>
                <a:lnTo>
                  <a:pt x="1200" y="20618"/>
                </a:lnTo>
                <a:lnTo>
                  <a:pt x="1200" y="6873"/>
                </a:lnTo>
                <a:lnTo>
                  <a:pt x="20400" y="6873"/>
                </a:lnTo>
                <a:cubicBezTo>
                  <a:pt x="20400" y="6873"/>
                  <a:pt x="20400" y="20618"/>
                  <a:pt x="20400" y="20618"/>
                </a:cubicBezTo>
                <a:close/>
                <a:moveTo>
                  <a:pt x="7200" y="1964"/>
                </a:moveTo>
                <a:lnTo>
                  <a:pt x="14400" y="1964"/>
                </a:lnTo>
                <a:lnTo>
                  <a:pt x="14400" y="3927"/>
                </a:lnTo>
                <a:lnTo>
                  <a:pt x="7200" y="3927"/>
                </a:lnTo>
                <a:cubicBezTo>
                  <a:pt x="7200" y="3927"/>
                  <a:pt x="7200" y="1964"/>
                  <a:pt x="7200" y="1964"/>
                </a:cubicBezTo>
                <a:close/>
                <a:moveTo>
                  <a:pt x="20400" y="2945"/>
                </a:moveTo>
                <a:lnTo>
                  <a:pt x="15600" y="2945"/>
                </a:lnTo>
                <a:lnTo>
                  <a:pt x="15600" y="1964"/>
                </a:lnTo>
                <a:cubicBezTo>
                  <a:pt x="15600" y="1422"/>
                  <a:pt x="15062" y="982"/>
                  <a:pt x="14400" y="982"/>
                </a:cubicBezTo>
                <a:lnTo>
                  <a:pt x="12000" y="982"/>
                </a:lnTo>
                <a:cubicBezTo>
                  <a:pt x="12000" y="440"/>
                  <a:pt x="11462" y="0"/>
                  <a:pt x="10800" y="0"/>
                </a:cubicBezTo>
                <a:cubicBezTo>
                  <a:pt x="10138" y="0"/>
                  <a:pt x="9600" y="440"/>
                  <a:pt x="9600" y="982"/>
                </a:cubicBezTo>
                <a:lnTo>
                  <a:pt x="7200" y="982"/>
                </a:lnTo>
                <a:cubicBezTo>
                  <a:pt x="6538" y="982"/>
                  <a:pt x="6000" y="1422"/>
                  <a:pt x="6000" y="1964"/>
                </a:cubicBezTo>
                <a:lnTo>
                  <a:pt x="6000" y="2945"/>
                </a:lnTo>
                <a:lnTo>
                  <a:pt x="1200" y="2945"/>
                </a:lnTo>
                <a:cubicBezTo>
                  <a:pt x="538" y="2945"/>
                  <a:pt x="0" y="3386"/>
                  <a:pt x="0" y="3927"/>
                </a:cubicBezTo>
                <a:lnTo>
                  <a:pt x="0" y="20618"/>
                </a:lnTo>
                <a:cubicBezTo>
                  <a:pt x="0" y="21160"/>
                  <a:pt x="538" y="21600"/>
                  <a:pt x="1200" y="21600"/>
                </a:cubicBezTo>
                <a:lnTo>
                  <a:pt x="20400" y="21600"/>
                </a:lnTo>
                <a:cubicBezTo>
                  <a:pt x="21062" y="21600"/>
                  <a:pt x="21600" y="21160"/>
                  <a:pt x="21600" y="20618"/>
                </a:cubicBezTo>
                <a:lnTo>
                  <a:pt x="21600" y="3927"/>
                </a:lnTo>
                <a:cubicBezTo>
                  <a:pt x="21600" y="3386"/>
                  <a:pt x="21062" y="2945"/>
                  <a:pt x="20400" y="2945"/>
                </a:cubicBezTo>
                <a:moveTo>
                  <a:pt x="4200" y="16691"/>
                </a:moveTo>
                <a:lnTo>
                  <a:pt x="15000" y="16691"/>
                </a:lnTo>
                <a:cubicBezTo>
                  <a:pt x="15331" y="16691"/>
                  <a:pt x="15600" y="16472"/>
                  <a:pt x="15600" y="16200"/>
                </a:cubicBezTo>
                <a:cubicBezTo>
                  <a:pt x="15600" y="15929"/>
                  <a:pt x="15331" y="15709"/>
                  <a:pt x="15000" y="15709"/>
                </a:cubicBezTo>
                <a:lnTo>
                  <a:pt x="4200" y="15709"/>
                </a:lnTo>
                <a:cubicBezTo>
                  <a:pt x="3869" y="15709"/>
                  <a:pt x="3600" y="15929"/>
                  <a:pt x="3600" y="16200"/>
                </a:cubicBezTo>
                <a:cubicBezTo>
                  <a:pt x="3600" y="16472"/>
                  <a:pt x="3869" y="16691"/>
                  <a:pt x="4200" y="16691"/>
                </a:cubicBezTo>
                <a:moveTo>
                  <a:pt x="4200" y="13745"/>
                </a:moveTo>
                <a:lnTo>
                  <a:pt x="17400" y="13745"/>
                </a:lnTo>
                <a:cubicBezTo>
                  <a:pt x="17731" y="13745"/>
                  <a:pt x="18000" y="13526"/>
                  <a:pt x="18000" y="13255"/>
                </a:cubicBezTo>
                <a:cubicBezTo>
                  <a:pt x="18000" y="12984"/>
                  <a:pt x="17731" y="12764"/>
                  <a:pt x="17400" y="12764"/>
                </a:cubicBezTo>
                <a:lnTo>
                  <a:pt x="4200" y="12764"/>
                </a:lnTo>
                <a:cubicBezTo>
                  <a:pt x="3869" y="12764"/>
                  <a:pt x="3600" y="12984"/>
                  <a:pt x="3600" y="13255"/>
                </a:cubicBezTo>
                <a:cubicBezTo>
                  <a:pt x="3600" y="13526"/>
                  <a:pt x="3869" y="13745"/>
                  <a:pt x="4200" y="13745"/>
                </a:cubicBezTo>
                <a:moveTo>
                  <a:pt x="4200" y="10800"/>
                </a:moveTo>
                <a:lnTo>
                  <a:pt x="11400" y="10800"/>
                </a:lnTo>
                <a:cubicBezTo>
                  <a:pt x="11731" y="10800"/>
                  <a:pt x="12000" y="10581"/>
                  <a:pt x="12000" y="10309"/>
                </a:cubicBezTo>
                <a:cubicBezTo>
                  <a:pt x="12000" y="10038"/>
                  <a:pt x="11731" y="9818"/>
                  <a:pt x="11400" y="9818"/>
                </a:cubicBezTo>
                <a:lnTo>
                  <a:pt x="4200" y="9818"/>
                </a:lnTo>
                <a:cubicBezTo>
                  <a:pt x="3869" y="9818"/>
                  <a:pt x="3600" y="10038"/>
                  <a:pt x="3600" y="10309"/>
                </a:cubicBezTo>
                <a:cubicBezTo>
                  <a:pt x="3600" y="10581"/>
                  <a:pt x="3869" y="10800"/>
                  <a:pt x="4200" y="10800"/>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6" name="Shape 2540">
            <a:extLst>
              <a:ext uri="{FF2B5EF4-FFF2-40B4-BE49-F238E27FC236}">
                <a16:creationId xmlns:a16="http://schemas.microsoft.com/office/drawing/2014/main" id="{BE014C83-9675-2A3C-69F7-5E4630147686}"/>
              </a:ext>
            </a:extLst>
          </p:cNvPr>
          <p:cNvSpPr/>
          <p:nvPr/>
        </p:nvSpPr>
        <p:spPr>
          <a:xfrm>
            <a:off x="7772400" y="3991269"/>
            <a:ext cx="561685" cy="557084"/>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7" name="Shape 2549">
            <a:extLst>
              <a:ext uri="{FF2B5EF4-FFF2-40B4-BE49-F238E27FC236}">
                <a16:creationId xmlns:a16="http://schemas.microsoft.com/office/drawing/2014/main" id="{95068BD8-8300-47D2-5EAC-D2C1CA3AB573}"/>
              </a:ext>
            </a:extLst>
          </p:cNvPr>
          <p:cNvSpPr/>
          <p:nvPr/>
        </p:nvSpPr>
        <p:spPr>
          <a:xfrm>
            <a:off x="7772400" y="2041371"/>
            <a:ext cx="561686" cy="557084"/>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1291"/>
                </a:moveTo>
                <a:cubicBezTo>
                  <a:pt x="10529" y="11291"/>
                  <a:pt x="10309" y="11072"/>
                  <a:pt x="10309" y="10800"/>
                </a:cubicBezTo>
                <a:cubicBezTo>
                  <a:pt x="10309" y="10529"/>
                  <a:pt x="10529" y="10309"/>
                  <a:pt x="10800" y="10309"/>
                </a:cubicBezTo>
                <a:cubicBezTo>
                  <a:pt x="11071" y="10309"/>
                  <a:pt x="11291" y="10529"/>
                  <a:pt x="11291" y="10800"/>
                </a:cubicBezTo>
                <a:cubicBezTo>
                  <a:pt x="11291" y="11072"/>
                  <a:pt x="11071" y="11291"/>
                  <a:pt x="10800" y="11291"/>
                </a:cubicBezTo>
                <a:moveTo>
                  <a:pt x="10800" y="9327"/>
                </a:moveTo>
                <a:cubicBezTo>
                  <a:pt x="9986" y="9327"/>
                  <a:pt x="9327" y="9987"/>
                  <a:pt x="9327" y="10800"/>
                </a:cubicBezTo>
                <a:cubicBezTo>
                  <a:pt x="9327" y="11614"/>
                  <a:pt x="9986" y="12273"/>
                  <a:pt x="10800" y="12273"/>
                </a:cubicBezTo>
                <a:cubicBezTo>
                  <a:pt x="11614" y="12273"/>
                  <a:pt x="12273" y="11614"/>
                  <a:pt x="12273" y="10800"/>
                </a:cubicBezTo>
                <a:cubicBezTo>
                  <a:pt x="12273" y="9987"/>
                  <a:pt x="11614" y="9327"/>
                  <a:pt x="10800" y="9327"/>
                </a:cubicBezTo>
                <a:moveTo>
                  <a:pt x="5400" y="11291"/>
                </a:moveTo>
                <a:cubicBezTo>
                  <a:pt x="5129" y="11291"/>
                  <a:pt x="4909" y="11072"/>
                  <a:pt x="4909" y="10800"/>
                </a:cubicBezTo>
                <a:cubicBezTo>
                  <a:pt x="4909" y="10529"/>
                  <a:pt x="5129" y="10309"/>
                  <a:pt x="5400" y="10309"/>
                </a:cubicBezTo>
                <a:cubicBezTo>
                  <a:pt x="5671" y="10309"/>
                  <a:pt x="5891" y="10529"/>
                  <a:pt x="5891" y="10800"/>
                </a:cubicBezTo>
                <a:cubicBezTo>
                  <a:pt x="5891" y="11072"/>
                  <a:pt x="5671" y="11291"/>
                  <a:pt x="5400" y="11291"/>
                </a:cubicBezTo>
                <a:moveTo>
                  <a:pt x="5400" y="9327"/>
                </a:moveTo>
                <a:cubicBezTo>
                  <a:pt x="4586" y="9327"/>
                  <a:pt x="3927" y="9987"/>
                  <a:pt x="3927" y="10800"/>
                </a:cubicBezTo>
                <a:cubicBezTo>
                  <a:pt x="3927" y="11614"/>
                  <a:pt x="4586" y="12273"/>
                  <a:pt x="5400" y="12273"/>
                </a:cubicBezTo>
                <a:cubicBezTo>
                  <a:pt x="6214" y="12273"/>
                  <a:pt x="6873" y="11614"/>
                  <a:pt x="6873" y="10800"/>
                </a:cubicBezTo>
                <a:cubicBezTo>
                  <a:pt x="6873" y="9987"/>
                  <a:pt x="6214" y="9327"/>
                  <a:pt x="5400" y="9327"/>
                </a:cubicBezTo>
                <a:moveTo>
                  <a:pt x="16200" y="11291"/>
                </a:moveTo>
                <a:cubicBezTo>
                  <a:pt x="15929" y="11291"/>
                  <a:pt x="15709" y="11072"/>
                  <a:pt x="15709" y="10800"/>
                </a:cubicBezTo>
                <a:cubicBezTo>
                  <a:pt x="15709" y="10529"/>
                  <a:pt x="15929" y="10309"/>
                  <a:pt x="16200" y="10309"/>
                </a:cubicBezTo>
                <a:cubicBezTo>
                  <a:pt x="16471" y="10309"/>
                  <a:pt x="16691" y="10529"/>
                  <a:pt x="16691" y="10800"/>
                </a:cubicBezTo>
                <a:cubicBezTo>
                  <a:pt x="16691" y="11072"/>
                  <a:pt x="16471" y="11291"/>
                  <a:pt x="16200" y="11291"/>
                </a:cubicBezTo>
                <a:moveTo>
                  <a:pt x="16200" y="9327"/>
                </a:moveTo>
                <a:cubicBezTo>
                  <a:pt x="15386" y="9327"/>
                  <a:pt x="14727" y="9987"/>
                  <a:pt x="14727" y="10800"/>
                </a:cubicBezTo>
                <a:cubicBezTo>
                  <a:pt x="14727" y="11614"/>
                  <a:pt x="15386" y="12273"/>
                  <a:pt x="16200" y="12273"/>
                </a:cubicBezTo>
                <a:cubicBezTo>
                  <a:pt x="17014" y="12273"/>
                  <a:pt x="17673" y="11614"/>
                  <a:pt x="17673" y="10800"/>
                </a:cubicBezTo>
                <a:cubicBezTo>
                  <a:pt x="17673" y="9987"/>
                  <a:pt x="17014" y="9327"/>
                  <a:pt x="16200" y="9327"/>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8" name="object 3">
            <a:extLst>
              <a:ext uri="{FF2B5EF4-FFF2-40B4-BE49-F238E27FC236}">
                <a16:creationId xmlns:a16="http://schemas.microsoft.com/office/drawing/2014/main" id="{E8EB4FCB-0C79-DA40-E294-DC582951C12F}"/>
              </a:ext>
            </a:extLst>
          </p:cNvPr>
          <p:cNvSpPr txBox="1"/>
          <p:nvPr/>
        </p:nvSpPr>
        <p:spPr>
          <a:xfrm>
            <a:off x="344291" y="4790828"/>
            <a:ext cx="5638800" cy="276999"/>
          </a:xfrm>
          <a:prstGeom prst="rect">
            <a:avLst/>
          </a:prstGeom>
          <a:solidFill>
            <a:schemeClr val="bg1"/>
          </a:solidFill>
          <a:ln w="12700">
            <a:noFill/>
          </a:ln>
        </p:spPr>
        <p:txBody>
          <a:bodyPr vert="horz" wrap="square" lIns="0" tIns="0" rIns="0" bIns="0" rtlCol="0">
            <a:spAutoFit/>
          </a:bodyPr>
          <a:lstStyle/>
          <a:p>
            <a:pPr marL="12700">
              <a:lnSpc>
                <a:spcPct val="100000"/>
              </a:lnSpc>
            </a:pPr>
            <a:r>
              <a:rPr lang="en-US" sz="900">
                <a:latin typeface="Nunito" pitchFamily="2" charset="77"/>
                <a:ea typeface="Open Sans" panose="020B0606030504020204" pitchFamily="34" charset="0"/>
                <a:cs typeface="Open Sans" panose="020B0606030504020204" pitchFamily="34" charset="0"/>
              </a:rPr>
              <a:t>Regulations at </a:t>
            </a:r>
            <a:r>
              <a:rPr lang="en-US" sz="900" b="1">
                <a:latin typeface="Nunito" pitchFamily="2" charset="77"/>
                <a:ea typeface="Open Sans" panose="020B0606030504020204" pitchFamily="34" charset="0"/>
                <a:cs typeface="Open Sans" panose="020B0606030504020204" pitchFamily="34" charset="0"/>
              </a:rPr>
              <a:t>42 CFR §422.101(f)(</a:t>
            </a:r>
            <a:r>
              <a:rPr lang="en-US" sz="900" b="1" err="1">
                <a:latin typeface="Nunito" pitchFamily="2" charset="77"/>
                <a:ea typeface="Open Sans" panose="020B0606030504020204" pitchFamily="34" charset="0"/>
                <a:cs typeface="Open Sans" panose="020B0606030504020204" pitchFamily="34" charset="0"/>
              </a:rPr>
              <a:t>i</a:t>
            </a:r>
            <a:r>
              <a:rPr lang="en-US" sz="900" b="1">
                <a:latin typeface="Nunito" pitchFamily="2" charset="77"/>
                <a:ea typeface="Open Sans" panose="020B0606030504020204" pitchFamily="34" charset="0"/>
                <a:cs typeface="Open Sans" panose="020B0606030504020204" pitchFamily="34" charset="0"/>
              </a:rPr>
              <a:t>); 42 CFR §422.152(g)(2)(iv) </a:t>
            </a:r>
            <a:r>
              <a:rPr lang="en-US" sz="900">
                <a:latin typeface="Nunito" pitchFamily="2" charset="77"/>
                <a:ea typeface="Open Sans" panose="020B0606030504020204" pitchFamily="34" charset="0"/>
                <a:cs typeface="Open Sans" panose="020B0606030504020204" pitchFamily="34" charset="0"/>
              </a:rPr>
              <a:t>require that all SNPs conduct a Health Risk Assessment for each individual enrolled in the SNP.</a:t>
            </a:r>
          </a:p>
        </p:txBody>
      </p:sp>
    </p:spTree>
    <p:extLst>
      <p:ext uri="{BB962C8B-B14F-4D97-AF65-F5344CB8AC3E}">
        <p14:creationId xmlns:p14="http://schemas.microsoft.com/office/powerpoint/2010/main" val="21023291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 name="Picture 81" descr="A picture containing text, sign&#10;&#10;Description automatically generated">
            <a:extLst>
              <a:ext uri="{FF2B5EF4-FFF2-40B4-BE49-F238E27FC236}">
                <a16:creationId xmlns:a16="http://schemas.microsoft.com/office/drawing/2014/main" id="{3045FA1A-9660-429E-AD5C-67AA2CD2E06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077200" y="209550"/>
            <a:ext cx="721339" cy="419624"/>
          </a:xfrm>
          <a:prstGeom prst="rect">
            <a:avLst/>
          </a:prstGeom>
        </p:spPr>
      </p:pic>
      <p:sp>
        <p:nvSpPr>
          <p:cNvPr id="83" name="TextBox 82">
            <a:extLst>
              <a:ext uri="{FF2B5EF4-FFF2-40B4-BE49-F238E27FC236}">
                <a16:creationId xmlns:a16="http://schemas.microsoft.com/office/drawing/2014/main" id="{F34AD30D-F999-41A5-83D6-46CC613CFACD}"/>
              </a:ext>
            </a:extLst>
          </p:cNvPr>
          <p:cNvSpPr txBox="1"/>
          <p:nvPr/>
        </p:nvSpPr>
        <p:spPr>
          <a:xfrm>
            <a:off x="767049" y="319572"/>
            <a:ext cx="739140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15965"/>
                </a:solidFill>
                <a:effectLst/>
                <a:uLnTx/>
                <a:uFillTx/>
                <a:latin typeface="Nunito"/>
                <a:ea typeface="+mn-ea"/>
                <a:cs typeface="+mn-cs"/>
              </a:rPr>
              <a:t>The MOC is structured around four key components: </a:t>
            </a:r>
          </a:p>
        </p:txBody>
      </p:sp>
      <p:sp>
        <p:nvSpPr>
          <p:cNvPr id="91" name="TextBox 90">
            <a:extLst>
              <a:ext uri="{FF2B5EF4-FFF2-40B4-BE49-F238E27FC236}">
                <a16:creationId xmlns:a16="http://schemas.microsoft.com/office/drawing/2014/main" id="{966E4F29-9AEA-4442-BE97-95F60DF6A295}"/>
              </a:ext>
            </a:extLst>
          </p:cNvPr>
          <p:cNvSpPr txBox="1"/>
          <p:nvPr/>
        </p:nvSpPr>
        <p:spPr>
          <a:xfrm>
            <a:off x="391100" y="4920526"/>
            <a:ext cx="3114099" cy="19620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675" b="0" i="0" u="none" strike="noStrike" kern="1200" cap="none" spc="0" normalizeH="0" baseline="0" noProof="0">
                <a:ln>
                  <a:noFill/>
                </a:ln>
                <a:solidFill>
                  <a:srgbClr val="005A65"/>
                </a:solidFill>
                <a:effectLst/>
                <a:uLnTx/>
                <a:uFillTx/>
                <a:latin typeface="Nunito SemiBold" panose="00000700000000000000" pitchFamily="2" charset="0"/>
                <a:ea typeface="+mn-ea"/>
                <a:cs typeface="+mn-cs"/>
              </a:rPr>
              <a:t>Confidential – </a:t>
            </a:r>
            <a:r>
              <a:rPr kumimoji="0" lang="en-US" sz="675" b="0" i="0" u="none" strike="noStrike" kern="1200" cap="none" spc="0" normalizeH="0" baseline="0" noProof="0">
                <a:ln>
                  <a:noFill/>
                </a:ln>
                <a:solidFill>
                  <a:srgbClr val="005A65"/>
                </a:solidFill>
                <a:effectLst/>
                <a:uLnTx/>
                <a:uFillTx/>
                <a:latin typeface="Nunito Light" panose="00000400000000000000" pitchFamily="2" charset="0"/>
                <a:ea typeface="+mn-ea"/>
                <a:cs typeface="+mn-cs"/>
              </a:rPr>
              <a:t>Not Intended for Distribution</a:t>
            </a:r>
          </a:p>
        </p:txBody>
      </p:sp>
      <p:graphicFrame>
        <p:nvGraphicFramePr>
          <p:cNvPr id="3" name="Table 2"/>
          <p:cNvGraphicFramePr>
            <a:graphicFrameLocks noGrp="1"/>
          </p:cNvGraphicFramePr>
          <p:nvPr>
            <p:extLst>
              <p:ext uri="{D42A27DB-BD31-4B8C-83A1-F6EECF244321}">
                <p14:modId xmlns:p14="http://schemas.microsoft.com/office/powerpoint/2010/main" val="3441278528"/>
              </p:ext>
            </p:extLst>
          </p:nvPr>
        </p:nvGraphicFramePr>
        <p:xfrm>
          <a:off x="1701659" y="1130447"/>
          <a:ext cx="2514600" cy="1021080"/>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tblGrid>
              <a:tr h="914401">
                <a:tc>
                  <a:txBody>
                    <a:bodyPr/>
                    <a:lstStyle/>
                    <a:p>
                      <a:pPr algn="ctr"/>
                      <a:r>
                        <a:rPr lang="en-US" sz="1600" b="1" i="0" dirty="0">
                          <a:latin typeface="Nunito SemiBold" pitchFamily="2" charset="77"/>
                        </a:rPr>
                        <a:t>MOC 1: </a:t>
                      </a:r>
                    </a:p>
                    <a:p>
                      <a:pPr algn="ctr"/>
                      <a:r>
                        <a:rPr lang="en-US" sz="1500" b="1" i="0" dirty="0">
                          <a:latin typeface="Nunito SemiBold" pitchFamily="2" charset="77"/>
                        </a:rPr>
                        <a:t>Description of SNP Population </a:t>
                      </a:r>
                    </a:p>
                    <a:p>
                      <a:pPr algn="ctr"/>
                      <a:r>
                        <a:rPr lang="en-US" sz="1500" b="1" i="0" dirty="0">
                          <a:latin typeface="Nunito SemiBold" pitchFamily="2" charset="77"/>
                        </a:rPr>
                        <a:t>(Target Population)</a:t>
                      </a:r>
                    </a:p>
                  </a:txBody>
                  <a:tcPr anchor="ctr"/>
                </a:tc>
                <a:extLst>
                  <a:ext uri="{0D108BD9-81ED-4DB2-BD59-A6C34878D82A}">
                    <a16:rowId xmlns:a16="http://schemas.microsoft.com/office/drawing/2014/main" val="10000"/>
                  </a:ext>
                </a:extLst>
              </a:tr>
            </a:tbl>
          </a:graphicData>
        </a:graphic>
      </p:graphicFrame>
      <p:graphicFrame>
        <p:nvGraphicFramePr>
          <p:cNvPr id="14" name="Table 13"/>
          <p:cNvGraphicFramePr>
            <a:graphicFrameLocks noGrp="1"/>
          </p:cNvGraphicFramePr>
          <p:nvPr>
            <p:extLst>
              <p:ext uri="{D42A27DB-BD31-4B8C-83A1-F6EECF244321}">
                <p14:modId xmlns:p14="http://schemas.microsoft.com/office/powerpoint/2010/main" val="2591732234"/>
              </p:ext>
            </p:extLst>
          </p:nvPr>
        </p:nvGraphicFramePr>
        <p:xfrm>
          <a:off x="4615149" y="1130448"/>
          <a:ext cx="2514600" cy="1021079"/>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tblGrid>
              <a:tr h="1021079">
                <a:tc>
                  <a:txBody>
                    <a:bodyPr/>
                    <a:lstStyle/>
                    <a:p>
                      <a:pPr algn="ctr"/>
                      <a:r>
                        <a:rPr lang="en-US" sz="1600" b="1" i="0" dirty="0">
                          <a:latin typeface="Nunito SemiBold" pitchFamily="2" charset="77"/>
                        </a:rPr>
                        <a:t>MOC 2: </a:t>
                      </a:r>
                    </a:p>
                    <a:p>
                      <a:pPr algn="ctr"/>
                      <a:r>
                        <a:rPr lang="en-US" sz="1600" b="1" i="0" dirty="0">
                          <a:latin typeface="Nunito SemiBold" pitchFamily="2" charset="77"/>
                        </a:rPr>
                        <a:t>Care Coordination</a:t>
                      </a:r>
                    </a:p>
                  </a:txBody>
                  <a:tcPr/>
                </a:tc>
                <a:extLst>
                  <a:ext uri="{0D108BD9-81ED-4DB2-BD59-A6C34878D82A}">
                    <a16:rowId xmlns:a16="http://schemas.microsoft.com/office/drawing/2014/main" val="10000"/>
                  </a:ext>
                </a:extLst>
              </a:tr>
            </a:tbl>
          </a:graphicData>
        </a:graphic>
      </p:graphicFrame>
      <p:graphicFrame>
        <p:nvGraphicFramePr>
          <p:cNvPr id="15" name="Table 14"/>
          <p:cNvGraphicFramePr>
            <a:graphicFrameLocks noGrp="1"/>
          </p:cNvGraphicFramePr>
          <p:nvPr>
            <p:extLst>
              <p:ext uri="{D42A27DB-BD31-4B8C-83A1-F6EECF244321}">
                <p14:modId xmlns:p14="http://schemas.microsoft.com/office/powerpoint/2010/main" val="3695198064"/>
              </p:ext>
            </p:extLst>
          </p:nvPr>
        </p:nvGraphicFramePr>
        <p:xfrm>
          <a:off x="4615149" y="2562293"/>
          <a:ext cx="2514600" cy="1021078"/>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tblGrid>
              <a:tr h="1021078">
                <a:tc>
                  <a:txBody>
                    <a:bodyPr/>
                    <a:lstStyle/>
                    <a:p>
                      <a:pPr algn="ctr"/>
                      <a:r>
                        <a:rPr lang="en-US" sz="1600" b="1" i="0" dirty="0">
                          <a:latin typeface="Nunito SemiBold" pitchFamily="2" charset="77"/>
                        </a:rPr>
                        <a:t>MOC 4: </a:t>
                      </a:r>
                    </a:p>
                    <a:p>
                      <a:pPr algn="ctr"/>
                      <a:r>
                        <a:rPr lang="en-US" sz="1500" b="1" i="0" dirty="0">
                          <a:latin typeface="Nunito SemiBold" pitchFamily="2" charset="77"/>
                        </a:rPr>
                        <a:t>Quality Measurement and Performance Improvement</a:t>
                      </a:r>
                    </a:p>
                  </a:txBody>
                  <a:tcPr/>
                </a:tc>
                <a:extLst>
                  <a:ext uri="{0D108BD9-81ED-4DB2-BD59-A6C34878D82A}">
                    <a16:rowId xmlns:a16="http://schemas.microsoft.com/office/drawing/2014/main" val="10000"/>
                  </a:ext>
                </a:extLst>
              </a:tr>
            </a:tbl>
          </a:graphicData>
        </a:graphic>
      </p:graphicFrame>
      <p:graphicFrame>
        <p:nvGraphicFramePr>
          <p:cNvPr id="16" name="Table 15"/>
          <p:cNvGraphicFramePr>
            <a:graphicFrameLocks noGrp="1"/>
          </p:cNvGraphicFramePr>
          <p:nvPr>
            <p:extLst>
              <p:ext uri="{D42A27DB-BD31-4B8C-83A1-F6EECF244321}">
                <p14:modId xmlns:p14="http://schemas.microsoft.com/office/powerpoint/2010/main" val="1064186368"/>
              </p:ext>
            </p:extLst>
          </p:nvPr>
        </p:nvGraphicFramePr>
        <p:xfrm>
          <a:off x="1701659" y="2571750"/>
          <a:ext cx="2514600" cy="1021079"/>
        </p:xfrm>
        <a:graphic>
          <a:graphicData uri="http://schemas.openxmlformats.org/drawingml/2006/table">
            <a:tbl>
              <a:tblPr firstRow="1" bandRow="1">
                <a:tableStyleId>{5C22544A-7EE6-4342-B048-85BDC9FD1C3A}</a:tableStyleId>
              </a:tblPr>
              <a:tblGrid>
                <a:gridCol w="2514600">
                  <a:extLst>
                    <a:ext uri="{9D8B030D-6E8A-4147-A177-3AD203B41FA5}">
                      <a16:colId xmlns:a16="http://schemas.microsoft.com/office/drawing/2014/main" val="20000"/>
                    </a:ext>
                  </a:extLst>
                </a:gridCol>
              </a:tblGrid>
              <a:tr h="1021079">
                <a:tc>
                  <a:txBody>
                    <a:bodyPr/>
                    <a:lstStyle/>
                    <a:p>
                      <a:pPr algn="ctr"/>
                      <a:r>
                        <a:rPr lang="en-US" sz="1600" b="1" i="0" dirty="0">
                          <a:latin typeface="Nunito SemiBold" pitchFamily="2" charset="77"/>
                        </a:rPr>
                        <a:t>MOC 3: </a:t>
                      </a:r>
                    </a:p>
                    <a:p>
                      <a:pPr algn="ctr"/>
                      <a:r>
                        <a:rPr lang="en-US" sz="1600" b="1" i="0" dirty="0">
                          <a:latin typeface="Nunito SemiBold" pitchFamily="2" charset="77"/>
                        </a:rPr>
                        <a:t>Provider Network</a:t>
                      </a:r>
                    </a:p>
                    <a:p>
                      <a:pPr algn="ctr"/>
                      <a:endParaRPr lang="en-US" sz="1600" b="1" i="0" dirty="0">
                        <a:latin typeface="Nunito SemiBold" pitchFamily="2" charset="77"/>
                      </a:endParaRPr>
                    </a:p>
                  </a:txBody>
                  <a:tcPr/>
                </a:tc>
                <a:extLst>
                  <a:ext uri="{0D108BD9-81ED-4DB2-BD59-A6C34878D82A}">
                    <a16:rowId xmlns:a16="http://schemas.microsoft.com/office/drawing/2014/main" val="10000"/>
                  </a:ext>
                </a:extLst>
              </a:tr>
            </a:tbl>
          </a:graphicData>
        </a:graphic>
      </p:graphicFrame>
    </p:spTree>
    <p:extLst>
      <p:ext uri="{BB962C8B-B14F-4D97-AF65-F5344CB8AC3E}">
        <p14:creationId xmlns:p14="http://schemas.microsoft.com/office/powerpoint/2010/main" val="33603508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B54B6BCB-72E2-584E-A300-B57CA6370A7F}"/>
              </a:ext>
            </a:extLst>
          </p:cNvPr>
          <p:cNvSpPr txBox="1"/>
          <p:nvPr/>
        </p:nvSpPr>
        <p:spPr>
          <a:xfrm>
            <a:off x="0" y="435174"/>
            <a:ext cx="9144000" cy="584775"/>
          </a:xfrm>
          <a:prstGeom prst="rect">
            <a:avLst/>
          </a:prstGeom>
          <a:noFill/>
        </p:spPr>
        <p:txBody>
          <a:bodyPr wrap="square" rtlCol="0">
            <a:spAutoFit/>
          </a:bodyPr>
          <a:lstStyle/>
          <a:p>
            <a:pPr algn="ctr" defTabSz="685800"/>
            <a:r>
              <a:rPr lang="en-US" sz="3200">
                <a:solidFill>
                  <a:srgbClr val="015965"/>
                </a:solidFill>
                <a:latin typeface="Nunito" pitchFamily="2" charset="77"/>
              </a:rPr>
              <a:t>ATRIO Model of Care (MOC)</a:t>
            </a:r>
            <a:endParaRPr lang="en-US" sz="3150">
              <a:solidFill>
                <a:srgbClr val="015965"/>
              </a:solidFill>
              <a:latin typeface="Nunito" pitchFamily="2" charset="77"/>
            </a:endParaRPr>
          </a:p>
        </p:txBody>
      </p:sp>
      <p:pic>
        <p:nvPicPr>
          <p:cNvPr id="14" name="Picture 13" descr="A picture containing text, sign&#10;&#10;Description automatically generated">
            <a:extLst>
              <a:ext uri="{FF2B5EF4-FFF2-40B4-BE49-F238E27FC236}">
                <a16:creationId xmlns:a16="http://schemas.microsoft.com/office/drawing/2014/main" id="{D4D7D541-08B1-9A45-B174-2F176533B744}"/>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968494" y="199631"/>
            <a:ext cx="856872" cy="498468"/>
          </a:xfrm>
          <a:prstGeom prst="rect">
            <a:avLst/>
          </a:prstGeom>
        </p:spPr>
      </p:pic>
      <p:sp>
        <p:nvSpPr>
          <p:cNvPr id="6" name="Arrow: Chevron 7">
            <a:extLst>
              <a:ext uri="{FF2B5EF4-FFF2-40B4-BE49-F238E27FC236}">
                <a16:creationId xmlns:a16="http://schemas.microsoft.com/office/drawing/2014/main" id="{6DE1C743-92B6-A041-A114-E3E83A0E002C}"/>
              </a:ext>
            </a:extLst>
          </p:cNvPr>
          <p:cNvSpPr/>
          <p:nvPr/>
        </p:nvSpPr>
        <p:spPr>
          <a:xfrm>
            <a:off x="666750" y="1123478"/>
            <a:ext cx="1695450" cy="662315"/>
          </a:xfrm>
          <a:prstGeom prst="chevron">
            <a:avLst/>
          </a:prstGeom>
          <a:solidFill>
            <a:srgbClr val="23AE4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solidFill>
                  <a:prstClr val="white"/>
                </a:solidFill>
                <a:latin typeface="Nunito" panose="00000500000000000000"/>
              </a:rPr>
              <a:t>MOC 1</a:t>
            </a:r>
            <a:endParaRPr lang="en-US" sz="1000">
              <a:solidFill>
                <a:prstClr val="white"/>
              </a:solidFill>
              <a:latin typeface="Nunito" panose="00000500000000000000"/>
            </a:endParaRPr>
          </a:p>
        </p:txBody>
      </p:sp>
      <p:graphicFrame>
        <p:nvGraphicFramePr>
          <p:cNvPr id="15" name="Table 3">
            <a:extLst>
              <a:ext uri="{FF2B5EF4-FFF2-40B4-BE49-F238E27FC236}">
                <a16:creationId xmlns:a16="http://schemas.microsoft.com/office/drawing/2014/main" id="{20128C48-B373-3041-B9E9-3BFBB69997DD}"/>
              </a:ext>
            </a:extLst>
          </p:cNvPr>
          <p:cNvGraphicFramePr>
            <a:graphicFrameLocks noGrp="1"/>
          </p:cNvGraphicFramePr>
          <p:nvPr>
            <p:extLst>
              <p:ext uri="{D42A27DB-BD31-4B8C-83A1-F6EECF244321}">
                <p14:modId xmlns:p14="http://schemas.microsoft.com/office/powerpoint/2010/main" val="4040154693"/>
              </p:ext>
            </p:extLst>
          </p:nvPr>
        </p:nvGraphicFramePr>
        <p:xfrm>
          <a:off x="666750" y="1931457"/>
          <a:ext cx="7848600" cy="2994660"/>
        </p:xfrm>
        <a:graphic>
          <a:graphicData uri="http://schemas.openxmlformats.org/drawingml/2006/table">
            <a:tbl>
              <a:tblPr firstRow="1" bandRow="1">
                <a:tableStyleId>{5C22544A-7EE6-4342-B048-85BDC9FD1C3A}</a:tableStyleId>
              </a:tblPr>
              <a:tblGrid>
                <a:gridCol w="1962150">
                  <a:extLst>
                    <a:ext uri="{9D8B030D-6E8A-4147-A177-3AD203B41FA5}">
                      <a16:colId xmlns:a16="http://schemas.microsoft.com/office/drawing/2014/main" val="2377670513"/>
                    </a:ext>
                  </a:extLst>
                </a:gridCol>
                <a:gridCol w="1962150">
                  <a:extLst>
                    <a:ext uri="{9D8B030D-6E8A-4147-A177-3AD203B41FA5}">
                      <a16:colId xmlns:a16="http://schemas.microsoft.com/office/drawing/2014/main" val="901160383"/>
                    </a:ext>
                  </a:extLst>
                </a:gridCol>
                <a:gridCol w="1962150">
                  <a:extLst>
                    <a:ext uri="{9D8B030D-6E8A-4147-A177-3AD203B41FA5}">
                      <a16:colId xmlns:a16="http://schemas.microsoft.com/office/drawing/2014/main" val="1906401624"/>
                    </a:ext>
                  </a:extLst>
                </a:gridCol>
                <a:gridCol w="1962150">
                  <a:extLst>
                    <a:ext uri="{9D8B030D-6E8A-4147-A177-3AD203B41FA5}">
                      <a16:colId xmlns:a16="http://schemas.microsoft.com/office/drawing/2014/main" val="3694267509"/>
                    </a:ext>
                  </a:extLst>
                </a:gridCol>
              </a:tblGrid>
              <a:tr h="2994660">
                <a:tc>
                  <a:txBody>
                    <a:bodyPr/>
                    <a:lstStyle/>
                    <a:p>
                      <a:r>
                        <a:rPr lang="en-US" sz="1100" b="1">
                          <a:solidFill>
                            <a:srgbClr val="015965"/>
                          </a:solidFill>
                          <a:latin typeface="Nunito" panose="00000500000000000000"/>
                        </a:rPr>
                        <a:t>Description of SNP Population:</a:t>
                      </a:r>
                      <a:endParaRPr lang="en-US" sz="1100" b="0">
                        <a:solidFill>
                          <a:srgbClr val="015965"/>
                        </a:solidFill>
                        <a:latin typeface="Nunito" panose="00000500000000000000"/>
                      </a:endParaRPr>
                    </a:p>
                    <a:p>
                      <a:pPr marL="0" indent="0">
                        <a:buFont typeface="Arial" panose="020B0604020202020204" pitchFamily="34" charset="0"/>
                        <a:buNone/>
                      </a:pPr>
                      <a:r>
                        <a:rPr lang="en-US" sz="1100" b="0">
                          <a:solidFill>
                            <a:srgbClr val="015965"/>
                          </a:solidFill>
                          <a:latin typeface="Nunito" panose="00000500000000000000"/>
                        </a:rPr>
                        <a:t>This component describes some of the health and demographic characteristics of the SNP population, and the benefits and plans available to them</a:t>
                      </a:r>
                    </a:p>
                    <a:p>
                      <a:endParaRPr lang="en-US" sz="900" b="0">
                        <a:solidFill>
                          <a:srgbClr val="015965"/>
                        </a:solidFill>
                        <a:latin typeface="Nunito" panose="00000500000000000000"/>
                      </a:endParaRPr>
                    </a:p>
                    <a:p>
                      <a:endParaRPr lang="en-US" sz="900" b="0">
                        <a:solidFill>
                          <a:srgbClr val="015965"/>
                        </a:solidFill>
                        <a:latin typeface="Nunito" panose="00000500000000000000"/>
                      </a:endParaRPr>
                    </a:p>
                    <a:p>
                      <a:endParaRPr lang="en-US" sz="900" b="0">
                        <a:solidFill>
                          <a:srgbClr val="015965"/>
                        </a:solidFill>
                      </a:endParaRPr>
                    </a:p>
                  </a:txBody>
                  <a:tcPr>
                    <a:noFill/>
                  </a:tcPr>
                </a:tc>
                <a:tc>
                  <a:txBody>
                    <a:bodyPr/>
                    <a:lstStyle/>
                    <a:p>
                      <a:r>
                        <a:rPr lang="en-US" sz="1100" b="1">
                          <a:solidFill>
                            <a:srgbClr val="015965"/>
                          </a:solidFill>
                          <a:latin typeface="Nunito" panose="00000500000000000000"/>
                        </a:rPr>
                        <a:t>Care Coordination:</a:t>
                      </a:r>
                    </a:p>
                    <a:p>
                      <a:pPr marL="0" indent="0">
                        <a:buFont typeface="Arial" panose="020B0604020202020204" pitchFamily="34" charset="0"/>
                        <a:buNone/>
                      </a:pPr>
                      <a:r>
                        <a:rPr lang="en-US" sz="1100" b="0">
                          <a:solidFill>
                            <a:srgbClr val="015965"/>
                          </a:solidFill>
                          <a:latin typeface="Nunito" panose="00000500000000000000"/>
                        </a:rPr>
                        <a:t>ATRIO will work with partners to coordinate the delivery of care and measure the effectiveness of the MOC delivery of care coordination. Care coordination helps ensure that SNP beneficiaries’ health care needs, preferences for health services and information sharing across health care staff and facilities are met over time.</a:t>
                      </a:r>
                    </a:p>
                    <a:p>
                      <a:endParaRPr lang="en-US" sz="900" b="0">
                        <a:solidFill>
                          <a:srgbClr val="015965"/>
                        </a:solidFill>
                        <a:latin typeface="Nunito" panose="00000500000000000000"/>
                      </a:endParaRPr>
                    </a:p>
                  </a:txBody>
                  <a:tcPr>
                    <a:noFill/>
                  </a:tcPr>
                </a:tc>
                <a:tc>
                  <a:txBody>
                    <a:bodyPr/>
                    <a:lstStyle/>
                    <a:p>
                      <a:r>
                        <a:rPr lang="en-US" sz="1100" b="1">
                          <a:solidFill>
                            <a:srgbClr val="015965"/>
                          </a:solidFill>
                          <a:latin typeface="Nunito" panose="00000500000000000000"/>
                        </a:rPr>
                        <a:t>Provider Network:</a:t>
                      </a:r>
                    </a:p>
                    <a:p>
                      <a:r>
                        <a:rPr lang="en-US" sz="1100" b="0">
                          <a:solidFill>
                            <a:srgbClr val="015965"/>
                          </a:solidFill>
                          <a:latin typeface="Nunito" panose="00000500000000000000"/>
                        </a:rPr>
                        <a:t>The  SNP  provider  network  is  a  network  of  health  care  providers  who  are  contracted  to provide  health  care  services  to  SNP  beneficiaries. </a:t>
                      </a:r>
                    </a:p>
                    <a:p>
                      <a:endParaRPr lang="en-US" sz="900" b="0">
                        <a:solidFill>
                          <a:srgbClr val="015965"/>
                        </a:solidFill>
                      </a:endParaRPr>
                    </a:p>
                  </a:txBody>
                  <a:tcPr>
                    <a:noFill/>
                  </a:tcPr>
                </a:tc>
                <a:tc>
                  <a:txBody>
                    <a:bodyPr/>
                    <a:lstStyle/>
                    <a:p>
                      <a:r>
                        <a:rPr lang="en-US" sz="1100" b="1">
                          <a:solidFill>
                            <a:srgbClr val="015965"/>
                          </a:solidFill>
                          <a:latin typeface="Nunito" panose="00000500000000000000"/>
                        </a:rPr>
                        <a:t>Quality Measurement and Performance Improvement:</a:t>
                      </a:r>
                    </a:p>
                    <a:p>
                      <a:pPr marL="0" indent="0">
                        <a:buFont typeface="Arial" panose="020B0604020202020204" pitchFamily="34" charset="0"/>
                        <a:buNone/>
                      </a:pPr>
                      <a:r>
                        <a:rPr lang="en-US" sz="1100" b="0">
                          <a:solidFill>
                            <a:srgbClr val="015965"/>
                          </a:solidFill>
                          <a:latin typeface="Nunito" panose="00000500000000000000"/>
                        </a:rPr>
                        <a:t>Select data is monitored to evaluate the effectiveness of care SNP members receive.</a:t>
                      </a:r>
                    </a:p>
                    <a:p>
                      <a:pPr marL="0" indent="0">
                        <a:buFont typeface="Arial" panose="020B0604020202020204" pitchFamily="34" charset="0"/>
                        <a:buNone/>
                      </a:pPr>
                      <a:r>
                        <a:rPr lang="en-US" sz="1100" b="0">
                          <a:solidFill>
                            <a:srgbClr val="015965"/>
                          </a:solidFill>
                          <a:latin typeface="Nunito" panose="00000500000000000000"/>
                        </a:rPr>
                        <a:t>Our goal is to improve performance for health outcomes measures, and as a result, improve the</a:t>
                      </a:r>
                    </a:p>
                    <a:p>
                      <a:pPr marL="0" indent="0">
                        <a:buFont typeface="Arial" panose="020B0604020202020204" pitchFamily="34" charset="0"/>
                        <a:buNone/>
                      </a:pPr>
                      <a:r>
                        <a:rPr lang="en-US" sz="1100" b="0">
                          <a:solidFill>
                            <a:srgbClr val="015965"/>
                          </a:solidFill>
                          <a:latin typeface="Nunito" panose="00000500000000000000"/>
                        </a:rPr>
                        <a:t>overall health outcomes of our SNP population.</a:t>
                      </a:r>
                    </a:p>
                    <a:p>
                      <a:endParaRPr lang="en-US" sz="900" b="0">
                        <a:solidFill>
                          <a:srgbClr val="015965"/>
                        </a:solidFill>
                      </a:endParaRPr>
                    </a:p>
                  </a:txBody>
                  <a:tcPr>
                    <a:noFill/>
                  </a:tcPr>
                </a:tc>
                <a:extLst>
                  <a:ext uri="{0D108BD9-81ED-4DB2-BD59-A6C34878D82A}">
                    <a16:rowId xmlns:a16="http://schemas.microsoft.com/office/drawing/2014/main" val="2566014440"/>
                  </a:ext>
                </a:extLst>
              </a:tr>
            </a:tbl>
          </a:graphicData>
        </a:graphic>
      </p:graphicFrame>
      <p:sp>
        <p:nvSpPr>
          <p:cNvPr id="11" name="TextBox 10">
            <a:extLst>
              <a:ext uri="{FF2B5EF4-FFF2-40B4-BE49-F238E27FC236}">
                <a16:creationId xmlns:a16="http://schemas.microsoft.com/office/drawing/2014/main" id="{E20E161C-8548-6F4C-938E-DEB3456F1D83}"/>
              </a:ext>
            </a:extLst>
          </p:cNvPr>
          <p:cNvSpPr txBox="1"/>
          <p:nvPr/>
        </p:nvSpPr>
        <p:spPr>
          <a:xfrm>
            <a:off x="369353" y="4869637"/>
            <a:ext cx="1785213" cy="170175"/>
          </a:xfrm>
          <a:prstGeom prst="rect">
            <a:avLst/>
          </a:prstGeom>
          <a:noFill/>
        </p:spPr>
        <p:txBody>
          <a:bodyPr wrap="square" rtlCol="0">
            <a:spAutoFit/>
          </a:bodyPr>
          <a:lstStyle/>
          <a:p>
            <a:pPr defTabSz="685800"/>
            <a:r>
              <a:rPr lang="en-US" sz="506">
                <a:solidFill>
                  <a:srgbClr val="005A65"/>
                </a:solidFill>
                <a:latin typeface="Nunito SemiBold" panose="00000700000000000000" pitchFamily="2" charset="0"/>
              </a:rPr>
              <a:t>Confidential – </a:t>
            </a:r>
            <a:r>
              <a:rPr lang="en-US" sz="506">
                <a:solidFill>
                  <a:srgbClr val="005A65"/>
                </a:solidFill>
                <a:latin typeface="Nunito Light" panose="00000400000000000000" pitchFamily="2" charset="0"/>
              </a:rPr>
              <a:t>Not Intended for Distribution</a:t>
            </a:r>
          </a:p>
        </p:txBody>
      </p:sp>
      <p:sp>
        <p:nvSpPr>
          <p:cNvPr id="2" name="Arrow: Chevron 7">
            <a:extLst>
              <a:ext uri="{FF2B5EF4-FFF2-40B4-BE49-F238E27FC236}">
                <a16:creationId xmlns:a16="http://schemas.microsoft.com/office/drawing/2014/main" id="{244AF388-FBD5-F0E2-1C6F-43516BF60E2A}"/>
              </a:ext>
            </a:extLst>
          </p:cNvPr>
          <p:cNvSpPr/>
          <p:nvPr/>
        </p:nvSpPr>
        <p:spPr>
          <a:xfrm>
            <a:off x="2680266" y="1144545"/>
            <a:ext cx="1695450" cy="662315"/>
          </a:xfrm>
          <a:prstGeom prst="chevron">
            <a:avLst/>
          </a:prstGeom>
          <a:solidFill>
            <a:srgbClr val="23AE4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solidFill>
                  <a:prstClr val="white"/>
                </a:solidFill>
                <a:latin typeface="Nunito" panose="00000500000000000000"/>
              </a:rPr>
              <a:t>MOC 2</a:t>
            </a:r>
            <a:endParaRPr lang="en-US" sz="1000">
              <a:solidFill>
                <a:prstClr val="white"/>
              </a:solidFill>
              <a:latin typeface="Nunito" panose="00000500000000000000"/>
            </a:endParaRPr>
          </a:p>
        </p:txBody>
      </p:sp>
      <p:sp>
        <p:nvSpPr>
          <p:cNvPr id="3" name="Arrow: Chevron 7">
            <a:extLst>
              <a:ext uri="{FF2B5EF4-FFF2-40B4-BE49-F238E27FC236}">
                <a16:creationId xmlns:a16="http://schemas.microsoft.com/office/drawing/2014/main" id="{B1BCD8AD-466E-83E8-118E-1916FC272EC6}"/>
              </a:ext>
            </a:extLst>
          </p:cNvPr>
          <p:cNvSpPr/>
          <p:nvPr/>
        </p:nvSpPr>
        <p:spPr>
          <a:xfrm>
            <a:off x="4673611" y="1125021"/>
            <a:ext cx="1695450" cy="662315"/>
          </a:xfrm>
          <a:prstGeom prst="chevron">
            <a:avLst/>
          </a:prstGeom>
          <a:solidFill>
            <a:srgbClr val="23AE4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solidFill>
                  <a:prstClr val="white"/>
                </a:solidFill>
                <a:latin typeface="Nunito" panose="00000500000000000000"/>
              </a:rPr>
              <a:t>MOC 3</a:t>
            </a:r>
            <a:endParaRPr lang="en-US" sz="1000">
              <a:solidFill>
                <a:prstClr val="white"/>
              </a:solidFill>
              <a:latin typeface="Nunito" panose="00000500000000000000"/>
            </a:endParaRPr>
          </a:p>
        </p:txBody>
      </p:sp>
      <p:sp>
        <p:nvSpPr>
          <p:cNvPr id="4" name="Arrow: Chevron 7">
            <a:extLst>
              <a:ext uri="{FF2B5EF4-FFF2-40B4-BE49-F238E27FC236}">
                <a16:creationId xmlns:a16="http://schemas.microsoft.com/office/drawing/2014/main" id="{3E122D1E-522C-EF96-1CFA-2678053F6951}"/>
              </a:ext>
            </a:extLst>
          </p:cNvPr>
          <p:cNvSpPr/>
          <p:nvPr/>
        </p:nvSpPr>
        <p:spPr>
          <a:xfrm>
            <a:off x="6717168" y="1123476"/>
            <a:ext cx="1695450" cy="662315"/>
          </a:xfrm>
          <a:prstGeom prst="chevron">
            <a:avLst/>
          </a:prstGeom>
          <a:solidFill>
            <a:srgbClr val="23AE49"/>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r>
              <a:rPr lang="en-US">
                <a:solidFill>
                  <a:prstClr val="white"/>
                </a:solidFill>
                <a:latin typeface="Nunito" panose="00000500000000000000"/>
              </a:rPr>
              <a:t>MOC 4</a:t>
            </a:r>
            <a:endParaRPr lang="en-US" sz="1000">
              <a:solidFill>
                <a:prstClr val="white"/>
              </a:solidFill>
              <a:latin typeface="Nunito" panose="00000500000000000000"/>
            </a:endParaRPr>
          </a:p>
        </p:txBody>
      </p:sp>
    </p:spTree>
    <p:extLst>
      <p:ext uri="{BB962C8B-B14F-4D97-AF65-F5344CB8AC3E}">
        <p14:creationId xmlns:p14="http://schemas.microsoft.com/office/powerpoint/2010/main" val="2074766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5E83DB-40A7-014C-A91F-0550E5A77A82}"/>
              </a:ext>
            </a:extLst>
          </p:cNvPr>
          <p:cNvSpPr>
            <a:spLocks noGrp="1"/>
          </p:cNvSpPr>
          <p:nvPr>
            <p:ph type="body" sz="quarter" idx="11"/>
          </p:nvPr>
        </p:nvSpPr>
        <p:spPr/>
        <p:txBody>
          <a:bodyPr/>
          <a:lstStyle/>
          <a:p>
            <a:r>
              <a:rPr lang="en-US" sz="2400" dirty="0"/>
              <a:t>ATRIO Care Coordination Model </a:t>
            </a:r>
          </a:p>
        </p:txBody>
      </p:sp>
      <p:sp>
        <p:nvSpPr>
          <p:cNvPr id="3" name="Text Placeholder 2">
            <a:extLst>
              <a:ext uri="{FF2B5EF4-FFF2-40B4-BE49-F238E27FC236}">
                <a16:creationId xmlns:a16="http://schemas.microsoft.com/office/drawing/2014/main" id="{DB8F8809-36A7-214B-A20D-D4C7092470A8}"/>
              </a:ext>
            </a:extLst>
          </p:cNvPr>
          <p:cNvSpPr>
            <a:spLocks noGrp="1"/>
          </p:cNvSpPr>
          <p:nvPr>
            <p:ph type="body" sz="quarter" idx="12"/>
          </p:nvPr>
        </p:nvSpPr>
        <p:spPr>
          <a:xfrm>
            <a:off x="685800" y="834888"/>
            <a:ext cx="6553200" cy="3156382"/>
          </a:xfrm>
        </p:spPr>
        <p:txBody>
          <a:bodyPr/>
          <a:lstStyle/>
          <a:p>
            <a:pPr algn="l" rtl="0" fontAlgn="base">
              <a:lnSpc>
                <a:spcPts val="1564"/>
              </a:lnSpc>
            </a:pPr>
            <a:r>
              <a:rPr lang="en-US" sz="1800" b="0" i="0" dirty="0">
                <a:solidFill>
                  <a:srgbClr val="000000"/>
                </a:solidFill>
                <a:effectLst/>
                <a:latin typeface="Aptos" panose="020B0004020202020204" pitchFamily="34" charset="0"/>
              </a:rPr>
              <a:t>RN-led care coordination  </a:t>
            </a:r>
          </a:p>
          <a:p>
            <a:pPr marL="457200" lvl="1" indent="0" fontAlgn="base">
              <a:lnSpc>
                <a:spcPts val="1564"/>
              </a:lnSpc>
              <a:buClr>
                <a:srgbClr val="202020"/>
              </a:buClr>
              <a:buNone/>
            </a:pPr>
            <a:r>
              <a:rPr lang="en-US" sz="1800" b="0" i="0" dirty="0">
                <a:solidFill>
                  <a:srgbClr val="000000"/>
                </a:solidFill>
                <a:effectLst/>
                <a:latin typeface="Aptos" panose="020B0004020202020204" pitchFamily="34" charset="0"/>
              </a:rPr>
              <a:t>Supported by:  </a:t>
            </a:r>
          </a:p>
          <a:p>
            <a:pPr lvl="2" fontAlgn="base">
              <a:lnSpc>
                <a:spcPts val="1564"/>
              </a:lnSpc>
              <a:buClr>
                <a:schemeClr val="accent1">
                  <a:lumMod val="75000"/>
                </a:schemeClr>
              </a:buClr>
              <a:buFont typeface="Wingdings" panose="05000000000000000000" pitchFamily="2" charset="2"/>
              <a:buChar char="Ø"/>
            </a:pPr>
            <a:r>
              <a:rPr lang="en-US" sz="1800" b="0" i="0" dirty="0">
                <a:solidFill>
                  <a:srgbClr val="000000"/>
                </a:solidFill>
                <a:effectLst/>
                <a:latin typeface="Aptos" panose="020B0004020202020204" pitchFamily="34" charset="0"/>
              </a:rPr>
              <a:t>TOC Coordinator  </a:t>
            </a:r>
          </a:p>
          <a:p>
            <a:pPr lvl="2" fontAlgn="base">
              <a:lnSpc>
                <a:spcPts val="1564"/>
              </a:lnSpc>
              <a:buClr>
                <a:schemeClr val="accent1">
                  <a:lumMod val="75000"/>
                </a:schemeClr>
              </a:buClr>
              <a:buFont typeface="Wingdings" panose="05000000000000000000" pitchFamily="2" charset="2"/>
              <a:buChar char="Ø"/>
            </a:pPr>
            <a:r>
              <a:rPr lang="en-US" sz="1800" b="0" i="0" dirty="0">
                <a:solidFill>
                  <a:srgbClr val="000000"/>
                </a:solidFill>
                <a:effectLst/>
                <a:latin typeface="Aptos" panose="020B0004020202020204" pitchFamily="34" charset="0"/>
              </a:rPr>
              <a:t>C-SNP Enrollment Coordinator  </a:t>
            </a:r>
          </a:p>
          <a:p>
            <a:pPr lvl="2" fontAlgn="base">
              <a:lnSpc>
                <a:spcPts val="1564"/>
              </a:lnSpc>
              <a:buClr>
                <a:schemeClr val="accent1">
                  <a:lumMod val="75000"/>
                </a:schemeClr>
              </a:buClr>
              <a:buFont typeface="Wingdings" panose="05000000000000000000" pitchFamily="2" charset="2"/>
              <a:buChar char="Ø"/>
            </a:pPr>
            <a:r>
              <a:rPr lang="en-US" sz="1800" b="0" i="0" dirty="0">
                <a:solidFill>
                  <a:srgbClr val="000000"/>
                </a:solidFill>
                <a:effectLst/>
                <a:latin typeface="Aptos" panose="020B0004020202020204" pitchFamily="34" charset="0"/>
              </a:rPr>
              <a:t>SNP Specialists  </a:t>
            </a:r>
          </a:p>
          <a:p>
            <a:pPr lvl="2" fontAlgn="base">
              <a:lnSpc>
                <a:spcPts val="1564"/>
              </a:lnSpc>
              <a:buClr>
                <a:schemeClr val="accent1">
                  <a:lumMod val="75000"/>
                </a:schemeClr>
              </a:buClr>
              <a:buFont typeface="Wingdings" panose="05000000000000000000" pitchFamily="2" charset="2"/>
              <a:buChar char="Ø"/>
            </a:pPr>
            <a:r>
              <a:rPr lang="en-US" sz="1800" b="0" i="0" dirty="0">
                <a:solidFill>
                  <a:srgbClr val="000000"/>
                </a:solidFill>
                <a:effectLst/>
                <a:latin typeface="Aptos" panose="020B0004020202020204" pitchFamily="34" charset="0"/>
              </a:rPr>
              <a:t>LPN (Audit/QA)  </a:t>
            </a:r>
          </a:p>
          <a:p>
            <a:pPr algn="l" rtl="0" fontAlgn="base">
              <a:lnSpc>
                <a:spcPts val="1564"/>
              </a:lnSpc>
              <a:buClr>
                <a:srgbClr val="202020"/>
              </a:buClr>
              <a:buFont typeface="Arial" panose="020B0604020202020204" pitchFamily="34" charset="0"/>
              <a:buChar char="•"/>
            </a:pPr>
            <a:endParaRPr lang="en-US" sz="1800" b="0" i="0" dirty="0">
              <a:solidFill>
                <a:srgbClr val="000000"/>
              </a:solidFill>
              <a:effectLst/>
              <a:latin typeface="Aptos" panose="020B0004020202020204" pitchFamily="34" charset="0"/>
            </a:endParaRPr>
          </a:p>
          <a:p>
            <a:pPr algn="l" rtl="0" fontAlgn="base">
              <a:lnSpc>
                <a:spcPts val="1564"/>
              </a:lnSpc>
              <a:buClr>
                <a:schemeClr val="accent1">
                  <a:lumMod val="75000"/>
                </a:schemeClr>
              </a:buClr>
            </a:pPr>
            <a:r>
              <a:rPr lang="en-US" sz="1800" b="0" i="0" dirty="0">
                <a:solidFill>
                  <a:srgbClr val="000000"/>
                </a:solidFill>
                <a:effectLst/>
                <a:latin typeface="Aptos" panose="020B0004020202020204" pitchFamily="34" charset="0"/>
              </a:rPr>
              <a:t>Oversight:  </a:t>
            </a:r>
          </a:p>
          <a:p>
            <a:pPr lvl="1" fontAlgn="base">
              <a:lnSpc>
                <a:spcPts val="1564"/>
              </a:lnSpc>
              <a:buClr>
                <a:schemeClr val="accent1">
                  <a:lumMod val="75000"/>
                </a:schemeClr>
              </a:buClr>
              <a:buFont typeface="Wingdings" panose="05000000000000000000" pitchFamily="2" charset="2"/>
              <a:buChar char="Ø"/>
            </a:pPr>
            <a:r>
              <a:rPr lang="en-US" sz="1800" b="0" i="0" dirty="0">
                <a:solidFill>
                  <a:srgbClr val="000000"/>
                </a:solidFill>
                <a:effectLst/>
                <a:latin typeface="Aptos" panose="020B0004020202020204" pitchFamily="34" charset="0"/>
              </a:rPr>
              <a:t>SNP Director (RN)</a:t>
            </a:r>
          </a:p>
          <a:p>
            <a:pPr lvl="1" fontAlgn="base">
              <a:lnSpc>
                <a:spcPts val="1564"/>
              </a:lnSpc>
              <a:buClr>
                <a:schemeClr val="accent1">
                  <a:lumMod val="75000"/>
                </a:schemeClr>
              </a:buClr>
              <a:buFont typeface="Wingdings" panose="05000000000000000000" pitchFamily="2" charset="2"/>
              <a:buChar char="Ø"/>
            </a:pPr>
            <a:r>
              <a:rPr lang="en-US" sz="1800" b="0" i="0" dirty="0">
                <a:solidFill>
                  <a:srgbClr val="000000"/>
                </a:solidFill>
                <a:effectLst/>
                <a:latin typeface="Aptos" panose="020B0004020202020204" pitchFamily="34" charset="0"/>
              </a:rPr>
              <a:t>Team Lead (RN)  </a:t>
            </a:r>
          </a:p>
          <a:p>
            <a:endParaRPr lang="en-US" sz="1400" dirty="0">
              <a:sym typeface="Helvetica Light"/>
            </a:endParaRPr>
          </a:p>
        </p:txBody>
      </p:sp>
      <p:sp>
        <p:nvSpPr>
          <p:cNvPr id="4" name="Shape 2628">
            <a:extLst>
              <a:ext uri="{FF2B5EF4-FFF2-40B4-BE49-F238E27FC236}">
                <a16:creationId xmlns:a16="http://schemas.microsoft.com/office/drawing/2014/main" id="{39F619FC-E1FC-339F-7AB3-56AFEF989A97}"/>
              </a:ext>
            </a:extLst>
          </p:cNvPr>
          <p:cNvSpPr/>
          <p:nvPr/>
        </p:nvSpPr>
        <p:spPr>
          <a:xfrm>
            <a:off x="7786571" y="1040164"/>
            <a:ext cx="533341" cy="609600"/>
          </a:xfrm>
          <a:custGeom>
            <a:avLst/>
            <a:gdLst/>
            <a:ahLst/>
            <a:cxnLst>
              <a:cxn ang="0">
                <a:pos x="wd2" y="hd2"/>
              </a:cxn>
              <a:cxn ang="5400000">
                <a:pos x="wd2" y="hd2"/>
              </a:cxn>
              <a:cxn ang="10800000">
                <a:pos x="wd2" y="hd2"/>
              </a:cxn>
              <a:cxn ang="16200000">
                <a:pos x="wd2" y="hd2"/>
              </a:cxn>
            </a:cxnLst>
            <a:rect l="0" t="0" r="r" b="b"/>
            <a:pathLst>
              <a:path w="21600" h="21600" extrusionOk="0">
                <a:moveTo>
                  <a:pt x="16445" y="20618"/>
                </a:moveTo>
                <a:cubicBezTo>
                  <a:pt x="15830" y="20618"/>
                  <a:pt x="15230" y="20482"/>
                  <a:pt x="14664" y="20214"/>
                </a:cubicBezTo>
                <a:cubicBezTo>
                  <a:pt x="14611" y="20189"/>
                  <a:pt x="14556" y="20170"/>
                  <a:pt x="14501" y="20155"/>
                </a:cubicBezTo>
                <a:cubicBezTo>
                  <a:pt x="8920" y="17308"/>
                  <a:pt x="4296" y="12685"/>
                  <a:pt x="1448" y="7105"/>
                </a:cubicBezTo>
                <a:cubicBezTo>
                  <a:pt x="1432" y="7048"/>
                  <a:pt x="1412" y="6991"/>
                  <a:pt x="1386" y="6936"/>
                </a:cubicBezTo>
                <a:cubicBezTo>
                  <a:pt x="1118" y="6369"/>
                  <a:pt x="982" y="5770"/>
                  <a:pt x="982" y="5155"/>
                </a:cubicBezTo>
                <a:cubicBezTo>
                  <a:pt x="982" y="2774"/>
                  <a:pt x="3067" y="982"/>
                  <a:pt x="4418" y="982"/>
                </a:cubicBezTo>
                <a:cubicBezTo>
                  <a:pt x="4595" y="982"/>
                  <a:pt x="4712" y="1072"/>
                  <a:pt x="4765" y="1126"/>
                </a:cubicBezTo>
                <a:cubicBezTo>
                  <a:pt x="4777" y="1139"/>
                  <a:pt x="4800" y="1164"/>
                  <a:pt x="4832" y="1216"/>
                </a:cubicBezTo>
                <a:cubicBezTo>
                  <a:pt x="4849" y="1244"/>
                  <a:pt x="4868" y="1271"/>
                  <a:pt x="4888" y="1297"/>
                </a:cubicBezTo>
                <a:lnTo>
                  <a:pt x="8121" y="5453"/>
                </a:lnTo>
                <a:cubicBezTo>
                  <a:pt x="8146" y="5485"/>
                  <a:pt x="8173" y="5515"/>
                  <a:pt x="8202" y="5544"/>
                </a:cubicBezTo>
                <a:cubicBezTo>
                  <a:pt x="8255" y="5598"/>
                  <a:pt x="8345" y="5715"/>
                  <a:pt x="8345" y="5891"/>
                </a:cubicBezTo>
                <a:cubicBezTo>
                  <a:pt x="8345" y="5978"/>
                  <a:pt x="8321" y="6060"/>
                  <a:pt x="8274" y="6135"/>
                </a:cubicBezTo>
                <a:lnTo>
                  <a:pt x="7180" y="7221"/>
                </a:lnTo>
                <a:cubicBezTo>
                  <a:pt x="7175" y="7226"/>
                  <a:pt x="7170" y="7231"/>
                  <a:pt x="7165" y="7236"/>
                </a:cubicBezTo>
                <a:cubicBezTo>
                  <a:pt x="6769" y="7609"/>
                  <a:pt x="6543" y="8126"/>
                  <a:pt x="6543" y="8668"/>
                </a:cubicBezTo>
                <a:cubicBezTo>
                  <a:pt x="6543" y="9175"/>
                  <a:pt x="6740" y="9658"/>
                  <a:pt x="7082" y="10020"/>
                </a:cubicBezTo>
                <a:cubicBezTo>
                  <a:pt x="7094" y="10040"/>
                  <a:pt x="7107" y="10059"/>
                  <a:pt x="7121" y="10078"/>
                </a:cubicBezTo>
                <a:cubicBezTo>
                  <a:pt x="8327" y="11745"/>
                  <a:pt x="9810" y="13222"/>
                  <a:pt x="11528" y="14469"/>
                </a:cubicBezTo>
                <a:cubicBezTo>
                  <a:pt x="11541" y="14478"/>
                  <a:pt x="11555" y="14487"/>
                  <a:pt x="11568" y="14496"/>
                </a:cubicBezTo>
                <a:cubicBezTo>
                  <a:pt x="11931" y="14844"/>
                  <a:pt x="12418" y="15045"/>
                  <a:pt x="12928" y="15045"/>
                </a:cubicBezTo>
                <a:cubicBezTo>
                  <a:pt x="13440" y="15045"/>
                  <a:pt x="13934" y="14840"/>
                  <a:pt x="14301" y="14479"/>
                </a:cubicBezTo>
                <a:cubicBezTo>
                  <a:pt x="14320" y="14463"/>
                  <a:pt x="14338" y="14446"/>
                  <a:pt x="14356" y="14427"/>
                </a:cubicBezTo>
                <a:lnTo>
                  <a:pt x="15456" y="13320"/>
                </a:lnTo>
                <a:cubicBezTo>
                  <a:pt x="15533" y="13271"/>
                  <a:pt x="15615" y="13247"/>
                  <a:pt x="15701" y="13247"/>
                </a:cubicBezTo>
                <a:cubicBezTo>
                  <a:pt x="15878" y="13247"/>
                  <a:pt x="15995" y="13337"/>
                  <a:pt x="16048" y="13391"/>
                </a:cubicBezTo>
                <a:cubicBezTo>
                  <a:pt x="16077" y="13420"/>
                  <a:pt x="16108" y="13447"/>
                  <a:pt x="16140" y="13472"/>
                </a:cubicBezTo>
                <a:lnTo>
                  <a:pt x="20296" y="16704"/>
                </a:lnTo>
                <a:cubicBezTo>
                  <a:pt x="20323" y="16725"/>
                  <a:pt x="20351" y="16744"/>
                  <a:pt x="20379" y="16762"/>
                </a:cubicBezTo>
                <a:cubicBezTo>
                  <a:pt x="20431" y="16795"/>
                  <a:pt x="20455" y="16816"/>
                  <a:pt x="20466" y="16827"/>
                </a:cubicBezTo>
                <a:cubicBezTo>
                  <a:pt x="20520" y="16881"/>
                  <a:pt x="20610" y="16997"/>
                  <a:pt x="20610" y="17174"/>
                </a:cubicBezTo>
                <a:cubicBezTo>
                  <a:pt x="20610" y="17207"/>
                  <a:pt x="20612" y="17240"/>
                  <a:pt x="20616" y="17273"/>
                </a:cubicBezTo>
                <a:cubicBezTo>
                  <a:pt x="20539" y="18625"/>
                  <a:pt x="18774" y="20618"/>
                  <a:pt x="16445" y="20618"/>
                </a:cubicBezTo>
                <a:moveTo>
                  <a:pt x="21600" y="17174"/>
                </a:moveTo>
                <a:lnTo>
                  <a:pt x="21592" y="17174"/>
                </a:lnTo>
                <a:cubicBezTo>
                  <a:pt x="21592" y="16768"/>
                  <a:pt x="21427" y="16399"/>
                  <a:pt x="21161" y="16133"/>
                </a:cubicBezTo>
                <a:cubicBezTo>
                  <a:pt x="21082" y="16054"/>
                  <a:pt x="20994" y="15988"/>
                  <a:pt x="20899" y="15929"/>
                </a:cubicBezTo>
                <a:lnTo>
                  <a:pt x="16743" y="12697"/>
                </a:lnTo>
                <a:cubicBezTo>
                  <a:pt x="16476" y="12430"/>
                  <a:pt x="16108" y="12265"/>
                  <a:pt x="15701" y="12265"/>
                </a:cubicBezTo>
                <a:cubicBezTo>
                  <a:pt x="15368" y="12265"/>
                  <a:pt x="15065" y="12380"/>
                  <a:pt x="14819" y="12567"/>
                </a:cubicBezTo>
                <a:lnTo>
                  <a:pt x="13659" y="13736"/>
                </a:lnTo>
                <a:lnTo>
                  <a:pt x="13656" y="13733"/>
                </a:lnTo>
                <a:cubicBezTo>
                  <a:pt x="13477" y="13934"/>
                  <a:pt x="13218" y="14063"/>
                  <a:pt x="12928" y="14063"/>
                </a:cubicBezTo>
                <a:cubicBezTo>
                  <a:pt x="12595" y="14063"/>
                  <a:pt x="12303" y="13897"/>
                  <a:pt x="12125" y="13645"/>
                </a:cubicBezTo>
                <a:cubicBezTo>
                  <a:pt x="12119" y="13654"/>
                  <a:pt x="12111" y="13663"/>
                  <a:pt x="12104" y="13674"/>
                </a:cubicBezTo>
                <a:cubicBezTo>
                  <a:pt x="10500" y="12510"/>
                  <a:pt x="9078" y="11108"/>
                  <a:pt x="7916" y="9502"/>
                </a:cubicBezTo>
                <a:cubicBezTo>
                  <a:pt x="7927" y="9495"/>
                  <a:pt x="7937" y="9486"/>
                  <a:pt x="7949" y="9479"/>
                </a:cubicBezTo>
                <a:cubicBezTo>
                  <a:pt x="7693" y="9299"/>
                  <a:pt x="7525" y="9004"/>
                  <a:pt x="7525" y="8668"/>
                </a:cubicBezTo>
                <a:cubicBezTo>
                  <a:pt x="7525" y="8367"/>
                  <a:pt x="7662" y="8101"/>
                  <a:pt x="7873" y="7920"/>
                </a:cubicBezTo>
                <a:lnTo>
                  <a:pt x="7872" y="7918"/>
                </a:lnTo>
                <a:lnTo>
                  <a:pt x="9026" y="6773"/>
                </a:lnTo>
                <a:cubicBezTo>
                  <a:pt x="9213" y="6528"/>
                  <a:pt x="9327" y="6224"/>
                  <a:pt x="9327" y="5891"/>
                </a:cubicBezTo>
                <a:cubicBezTo>
                  <a:pt x="9327" y="5485"/>
                  <a:pt x="9162" y="5116"/>
                  <a:pt x="8896" y="4850"/>
                </a:cubicBezTo>
                <a:lnTo>
                  <a:pt x="5663" y="693"/>
                </a:lnTo>
                <a:cubicBezTo>
                  <a:pt x="5604" y="599"/>
                  <a:pt x="5538" y="510"/>
                  <a:pt x="5459" y="432"/>
                </a:cubicBezTo>
                <a:cubicBezTo>
                  <a:pt x="5193" y="165"/>
                  <a:pt x="4825" y="0"/>
                  <a:pt x="4418" y="0"/>
                </a:cubicBezTo>
                <a:cubicBezTo>
                  <a:pt x="2455" y="0"/>
                  <a:pt x="0" y="2308"/>
                  <a:pt x="0" y="5155"/>
                </a:cubicBezTo>
                <a:cubicBezTo>
                  <a:pt x="0" y="5943"/>
                  <a:pt x="183" y="6688"/>
                  <a:pt x="499" y="7356"/>
                </a:cubicBezTo>
                <a:lnTo>
                  <a:pt x="483" y="7373"/>
                </a:lnTo>
                <a:cubicBezTo>
                  <a:pt x="3436" y="13255"/>
                  <a:pt x="8345" y="18164"/>
                  <a:pt x="14228" y="21117"/>
                </a:cubicBezTo>
                <a:lnTo>
                  <a:pt x="14244" y="21101"/>
                </a:lnTo>
                <a:cubicBezTo>
                  <a:pt x="14912" y="21418"/>
                  <a:pt x="15657" y="21600"/>
                  <a:pt x="16445" y="21600"/>
                </a:cubicBezTo>
                <a:cubicBezTo>
                  <a:pt x="19292" y="21600"/>
                  <a:pt x="21600" y="19145"/>
                  <a:pt x="21600" y="17182"/>
                </a:cubicBezTo>
                <a:cubicBezTo>
                  <a:pt x="21600" y="17179"/>
                  <a:pt x="21600" y="17177"/>
                  <a:pt x="21600" y="17174"/>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5" name="Shape 2538">
            <a:extLst>
              <a:ext uri="{FF2B5EF4-FFF2-40B4-BE49-F238E27FC236}">
                <a16:creationId xmlns:a16="http://schemas.microsoft.com/office/drawing/2014/main" id="{D02ECAEB-F43C-0DC4-2A29-06FC47051389}"/>
              </a:ext>
            </a:extLst>
          </p:cNvPr>
          <p:cNvSpPr/>
          <p:nvPr/>
        </p:nvSpPr>
        <p:spPr>
          <a:xfrm>
            <a:off x="7824642" y="2990062"/>
            <a:ext cx="457200" cy="609600"/>
          </a:xfrm>
          <a:custGeom>
            <a:avLst/>
            <a:gdLst/>
            <a:ahLst/>
            <a:cxnLst>
              <a:cxn ang="0">
                <a:pos x="wd2" y="hd2"/>
              </a:cxn>
              <a:cxn ang="5400000">
                <a:pos x="wd2" y="hd2"/>
              </a:cxn>
              <a:cxn ang="10800000">
                <a:pos x="wd2" y="hd2"/>
              </a:cxn>
              <a:cxn ang="16200000">
                <a:pos x="wd2" y="hd2"/>
              </a:cxn>
            </a:cxnLst>
            <a:rect l="0" t="0" r="r" b="b"/>
            <a:pathLst>
              <a:path w="21600" h="21600" extrusionOk="0">
                <a:moveTo>
                  <a:pt x="20400" y="5891"/>
                </a:moveTo>
                <a:lnTo>
                  <a:pt x="1200" y="5891"/>
                </a:lnTo>
                <a:lnTo>
                  <a:pt x="1200" y="3927"/>
                </a:lnTo>
                <a:lnTo>
                  <a:pt x="6000" y="3927"/>
                </a:lnTo>
                <a:cubicBezTo>
                  <a:pt x="6000" y="4469"/>
                  <a:pt x="6538" y="4909"/>
                  <a:pt x="7200" y="4909"/>
                </a:cubicBezTo>
                <a:lnTo>
                  <a:pt x="14400" y="4909"/>
                </a:lnTo>
                <a:cubicBezTo>
                  <a:pt x="15062" y="4909"/>
                  <a:pt x="15600" y="4469"/>
                  <a:pt x="15600" y="3927"/>
                </a:cubicBezTo>
                <a:lnTo>
                  <a:pt x="20400" y="3927"/>
                </a:lnTo>
                <a:cubicBezTo>
                  <a:pt x="20400" y="3927"/>
                  <a:pt x="20400" y="5891"/>
                  <a:pt x="20400" y="5891"/>
                </a:cubicBezTo>
                <a:close/>
                <a:moveTo>
                  <a:pt x="20400" y="20618"/>
                </a:moveTo>
                <a:lnTo>
                  <a:pt x="1200" y="20618"/>
                </a:lnTo>
                <a:lnTo>
                  <a:pt x="1200" y="6873"/>
                </a:lnTo>
                <a:lnTo>
                  <a:pt x="20400" y="6873"/>
                </a:lnTo>
                <a:cubicBezTo>
                  <a:pt x="20400" y="6873"/>
                  <a:pt x="20400" y="20618"/>
                  <a:pt x="20400" y="20618"/>
                </a:cubicBezTo>
                <a:close/>
                <a:moveTo>
                  <a:pt x="7200" y="1964"/>
                </a:moveTo>
                <a:lnTo>
                  <a:pt x="14400" y="1964"/>
                </a:lnTo>
                <a:lnTo>
                  <a:pt x="14400" y="3927"/>
                </a:lnTo>
                <a:lnTo>
                  <a:pt x="7200" y="3927"/>
                </a:lnTo>
                <a:cubicBezTo>
                  <a:pt x="7200" y="3927"/>
                  <a:pt x="7200" y="1964"/>
                  <a:pt x="7200" y="1964"/>
                </a:cubicBezTo>
                <a:close/>
                <a:moveTo>
                  <a:pt x="20400" y="2945"/>
                </a:moveTo>
                <a:lnTo>
                  <a:pt x="15600" y="2945"/>
                </a:lnTo>
                <a:lnTo>
                  <a:pt x="15600" y="1964"/>
                </a:lnTo>
                <a:cubicBezTo>
                  <a:pt x="15600" y="1422"/>
                  <a:pt x="15062" y="982"/>
                  <a:pt x="14400" y="982"/>
                </a:cubicBezTo>
                <a:lnTo>
                  <a:pt x="12000" y="982"/>
                </a:lnTo>
                <a:cubicBezTo>
                  <a:pt x="12000" y="440"/>
                  <a:pt x="11462" y="0"/>
                  <a:pt x="10800" y="0"/>
                </a:cubicBezTo>
                <a:cubicBezTo>
                  <a:pt x="10138" y="0"/>
                  <a:pt x="9600" y="440"/>
                  <a:pt x="9600" y="982"/>
                </a:cubicBezTo>
                <a:lnTo>
                  <a:pt x="7200" y="982"/>
                </a:lnTo>
                <a:cubicBezTo>
                  <a:pt x="6538" y="982"/>
                  <a:pt x="6000" y="1422"/>
                  <a:pt x="6000" y="1964"/>
                </a:cubicBezTo>
                <a:lnTo>
                  <a:pt x="6000" y="2945"/>
                </a:lnTo>
                <a:lnTo>
                  <a:pt x="1200" y="2945"/>
                </a:lnTo>
                <a:cubicBezTo>
                  <a:pt x="538" y="2945"/>
                  <a:pt x="0" y="3386"/>
                  <a:pt x="0" y="3927"/>
                </a:cubicBezTo>
                <a:lnTo>
                  <a:pt x="0" y="20618"/>
                </a:lnTo>
                <a:cubicBezTo>
                  <a:pt x="0" y="21160"/>
                  <a:pt x="538" y="21600"/>
                  <a:pt x="1200" y="21600"/>
                </a:cubicBezTo>
                <a:lnTo>
                  <a:pt x="20400" y="21600"/>
                </a:lnTo>
                <a:cubicBezTo>
                  <a:pt x="21062" y="21600"/>
                  <a:pt x="21600" y="21160"/>
                  <a:pt x="21600" y="20618"/>
                </a:cubicBezTo>
                <a:lnTo>
                  <a:pt x="21600" y="3927"/>
                </a:lnTo>
                <a:cubicBezTo>
                  <a:pt x="21600" y="3386"/>
                  <a:pt x="21062" y="2945"/>
                  <a:pt x="20400" y="2945"/>
                </a:cubicBezTo>
                <a:moveTo>
                  <a:pt x="4200" y="16691"/>
                </a:moveTo>
                <a:lnTo>
                  <a:pt x="15000" y="16691"/>
                </a:lnTo>
                <a:cubicBezTo>
                  <a:pt x="15331" y="16691"/>
                  <a:pt x="15600" y="16472"/>
                  <a:pt x="15600" y="16200"/>
                </a:cubicBezTo>
                <a:cubicBezTo>
                  <a:pt x="15600" y="15929"/>
                  <a:pt x="15331" y="15709"/>
                  <a:pt x="15000" y="15709"/>
                </a:cubicBezTo>
                <a:lnTo>
                  <a:pt x="4200" y="15709"/>
                </a:lnTo>
                <a:cubicBezTo>
                  <a:pt x="3869" y="15709"/>
                  <a:pt x="3600" y="15929"/>
                  <a:pt x="3600" y="16200"/>
                </a:cubicBezTo>
                <a:cubicBezTo>
                  <a:pt x="3600" y="16472"/>
                  <a:pt x="3869" y="16691"/>
                  <a:pt x="4200" y="16691"/>
                </a:cubicBezTo>
                <a:moveTo>
                  <a:pt x="4200" y="13745"/>
                </a:moveTo>
                <a:lnTo>
                  <a:pt x="17400" y="13745"/>
                </a:lnTo>
                <a:cubicBezTo>
                  <a:pt x="17731" y="13745"/>
                  <a:pt x="18000" y="13526"/>
                  <a:pt x="18000" y="13255"/>
                </a:cubicBezTo>
                <a:cubicBezTo>
                  <a:pt x="18000" y="12984"/>
                  <a:pt x="17731" y="12764"/>
                  <a:pt x="17400" y="12764"/>
                </a:cubicBezTo>
                <a:lnTo>
                  <a:pt x="4200" y="12764"/>
                </a:lnTo>
                <a:cubicBezTo>
                  <a:pt x="3869" y="12764"/>
                  <a:pt x="3600" y="12984"/>
                  <a:pt x="3600" y="13255"/>
                </a:cubicBezTo>
                <a:cubicBezTo>
                  <a:pt x="3600" y="13526"/>
                  <a:pt x="3869" y="13745"/>
                  <a:pt x="4200" y="13745"/>
                </a:cubicBezTo>
                <a:moveTo>
                  <a:pt x="4200" y="10800"/>
                </a:moveTo>
                <a:lnTo>
                  <a:pt x="11400" y="10800"/>
                </a:lnTo>
                <a:cubicBezTo>
                  <a:pt x="11731" y="10800"/>
                  <a:pt x="12000" y="10581"/>
                  <a:pt x="12000" y="10309"/>
                </a:cubicBezTo>
                <a:cubicBezTo>
                  <a:pt x="12000" y="10038"/>
                  <a:pt x="11731" y="9818"/>
                  <a:pt x="11400" y="9818"/>
                </a:cubicBezTo>
                <a:lnTo>
                  <a:pt x="4200" y="9818"/>
                </a:lnTo>
                <a:cubicBezTo>
                  <a:pt x="3869" y="9818"/>
                  <a:pt x="3600" y="10038"/>
                  <a:pt x="3600" y="10309"/>
                </a:cubicBezTo>
                <a:cubicBezTo>
                  <a:pt x="3600" y="10581"/>
                  <a:pt x="3869" y="10800"/>
                  <a:pt x="4200" y="10800"/>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6" name="Shape 2540">
            <a:extLst>
              <a:ext uri="{FF2B5EF4-FFF2-40B4-BE49-F238E27FC236}">
                <a16:creationId xmlns:a16="http://schemas.microsoft.com/office/drawing/2014/main" id="{B4EE32CB-8D38-D639-6332-D2082F7FB382}"/>
              </a:ext>
            </a:extLst>
          </p:cNvPr>
          <p:cNvSpPr/>
          <p:nvPr/>
        </p:nvSpPr>
        <p:spPr>
          <a:xfrm>
            <a:off x="7772400" y="3991269"/>
            <a:ext cx="561685" cy="557084"/>
          </a:xfrm>
          <a:custGeom>
            <a:avLst/>
            <a:gdLst/>
            <a:ahLst/>
            <a:cxnLst>
              <a:cxn ang="0">
                <a:pos x="wd2" y="hd2"/>
              </a:cxn>
              <a:cxn ang="5400000">
                <a:pos x="wd2" y="hd2"/>
              </a:cxn>
              <a:cxn ang="10800000">
                <a:pos x="wd2" y="hd2"/>
              </a:cxn>
              <a:cxn ang="16200000">
                <a:pos x="wd2" y="hd2"/>
              </a:cxn>
            </a:cxnLst>
            <a:rect l="0" t="0" r="r" b="b"/>
            <a:pathLst>
              <a:path w="21600" h="21600" extrusionOk="0">
                <a:moveTo>
                  <a:pt x="20732" y="6661"/>
                </a:moveTo>
                <a:cubicBezTo>
                  <a:pt x="20540" y="6471"/>
                  <a:pt x="20228" y="6473"/>
                  <a:pt x="20038" y="6667"/>
                </a:cubicBezTo>
                <a:cubicBezTo>
                  <a:pt x="19903" y="6804"/>
                  <a:pt x="19870" y="7000"/>
                  <a:pt x="19929" y="7171"/>
                </a:cubicBezTo>
                <a:lnTo>
                  <a:pt x="19918" y="7175"/>
                </a:lnTo>
                <a:cubicBezTo>
                  <a:pt x="20365" y="8298"/>
                  <a:pt x="20618" y="9518"/>
                  <a:pt x="20618" y="10800"/>
                </a:cubicBezTo>
                <a:cubicBezTo>
                  <a:pt x="20618" y="16223"/>
                  <a:pt x="16223" y="20618"/>
                  <a:pt x="10800" y="20618"/>
                </a:cubicBezTo>
                <a:cubicBezTo>
                  <a:pt x="5378" y="20618"/>
                  <a:pt x="982" y="16223"/>
                  <a:pt x="982" y="10800"/>
                </a:cubicBezTo>
                <a:cubicBezTo>
                  <a:pt x="982" y="5377"/>
                  <a:pt x="5378" y="982"/>
                  <a:pt x="10800" y="982"/>
                </a:cubicBezTo>
                <a:cubicBezTo>
                  <a:pt x="13575" y="982"/>
                  <a:pt x="16077" y="2136"/>
                  <a:pt x="17862" y="3989"/>
                </a:cubicBezTo>
                <a:lnTo>
                  <a:pt x="17868" y="3982"/>
                </a:lnTo>
                <a:cubicBezTo>
                  <a:pt x="18062" y="4157"/>
                  <a:pt x="18359" y="4153"/>
                  <a:pt x="18544" y="3965"/>
                </a:cubicBezTo>
                <a:cubicBezTo>
                  <a:pt x="18734" y="3771"/>
                  <a:pt x="18732" y="3461"/>
                  <a:pt x="18539" y="3270"/>
                </a:cubicBezTo>
                <a:cubicBezTo>
                  <a:pt x="18520" y="3252"/>
                  <a:pt x="18496" y="3244"/>
                  <a:pt x="18476" y="3230"/>
                </a:cubicBezTo>
                <a:cubicBezTo>
                  <a:pt x="16521" y="1241"/>
                  <a:pt x="13810" y="0"/>
                  <a:pt x="10800" y="0"/>
                </a:cubicBezTo>
                <a:cubicBezTo>
                  <a:pt x="4835" y="0"/>
                  <a:pt x="0" y="4835"/>
                  <a:pt x="0" y="10800"/>
                </a:cubicBezTo>
                <a:cubicBezTo>
                  <a:pt x="0" y="16764"/>
                  <a:pt x="4835" y="21600"/>
                  <a:pt x="10800" y="21600"/>
                </a:cubicBezTo>
                <a:cubicBezTo>
                  <a:pt x="16765" y="21600"/>
                  <a:pt x="21600" y="16764"/>
                  <a:pt x="21600" y="10800"/>
                </a:cubicBezTo>
                <a:cubicBezTo>
                  <a:pt x="21600" y="9412"/>
                  <a:pt x="21329" y="8089"/>
                  <a:pt x="20851" y="6869"/>
                </a:cubicBezTo>
                <a:cubicBezTo>
                  <a:pt x="20828" y="6794"/>
                  <a:pt x="20793" y="6721"/>
                  <a:pt x="20732" y="6661"/>
                </a:cubicBezTo>
                <a:moveTo>
                  <a:pt x="10792" y="13534"/>
                </a:moveTo>
                <a:lnTo>
                  <a:pt x="6238" y="8980"/>
                </a:lnTo>
                <a:cubicBezTo>
                  <a:pt x="6149" y="8891"/>
                  <a:pt x="6027" y="8836"/>
                  <a:pt x="5891" y="8836"/>
                </a:cubicBezTo>
                <a:cubicBezTo>
                  <a:pt x="5620" y="8836"/>
                  <a:pt x="5400" y="9056"/>
                  <a:pt x="5400" y="9327"/>
                </a:cubicBezTo>
                <a:cubicBezTo>
                  <a:pt x="5400" y="9463"/>
                  <a:pt x="5455" y="9585"/>
                  <a:pt x="5544" y="9675"/>
                </a:cubicBezTo>
                <a:lnTo>
                  <a:pt x="10453" y="14583"/>
                </a:lnTo>
                <a:cubicBezTo>
                  <a:pt x="10542" y="14672"/>
                  <a:pt x="10664" y="14727"/>
                  <a:pt x="10800" y="14727"/>
                </a:cubicBezTo>
                <a:cubicBezTo>
                  <a:pt x="10940" y="14727"/>
                  <a:pt x="11064" y="14668"/>
                  <a:pt x="11154" y="14574"/>
                </a:cubicBezTo>
                <a:lnTo>
                  <a:pt x="11155" y="14576"/>
                </a:lnTo>
                <a:lnTo>
                  <a:pt x="19353" y="5988"/>
                </a:lnTo>
                <a:cubicBezTo>
                  <a:pt x="19353" y="5989"/>
                  <a:pt x="19354" y="5990"/>
                  <a:pt x="19354" y="5991"/>
                </a:cubicBezTo>
                <a:lnTo>
                  <a:pt x="20055" y="5255"/>
                </a:lnTo>
                <a:cubicBezTo>
                  <a:pt x="20055" y="5255"/>
                  <a:pt x="20054" y="5254"/>
                  <a:pt x="20054" y="5253"/>
                </a:cubicBezTo>
                <a:lnTo>
                  <a:pt x="21464" y="3775"/>
                </a:lnTo>
                <a:lnTo>
                  <a:pt x="21463" y="3774"/>
                </a:lnTo>
                <a:cubicBezTo>
                  <a:pt x="21547" y="3686"/>
                  <a:pt x="21600" y="3567"/>
                  <a:pt x="21600" y="3436"/>
                </a:cubicBezTo>
                <a:cubicBezTo>
                  <a:pt x="21600" y="3166"/>
                  <a:pt x="21380" y="2945"/>
                  <a:pt x="21109" y="2945"/>
                </a:cubicBezTo>
                <a:cubicBezTo>
                  <a:pt x="20969" y="2945"/>
                  <a:pt x="20844" y="3005"/>
                  <a:pt x="20755" y="3099"/>
                </a:cubicBezTo>
                <a:lnTo>
                  <a:pt x="20754" y="3097"/>
                </a:lnTo>
                <a:lnTo>
                  <a:pt x="19493" y="4419"/>
                </a:lnTo>
                <a:cubicBezTo>
                  <a:pt x="19492" y="4418"/>
                  <a:pt x="19491" y="4416"/>
                  <a:pt x="19490" y="4415"/>
                </a:cubicBezTo>
                <a:lnTo>
                  <a:pt x="18805" y="5133"/>
                </a:lnTo>
                <a:cubicBezTo>
                  <a:pt x="18806" y="5134"/>
                  <a:pt x="18807" y="5136"/>
                  <a:pt x="18807" y="5137"/>
                </a:cubicBezTo>
                <a:cubicBezTo>
                  <a:pt x="18807" y="5137"/>
                  <a:pt x="10792" y="13534"/>
                  <a:pt x="10792" y="13534"/>
                </a:cubicBezTo>
                <a:close/>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7" name="Shape 2549">
            <a:extLst>
              <a:ext uri="{FF2B5EF4-FFF2-40B4-BE49-F238E27FC236}">
                <a16:creationId xmlns:a16="http://schemas.microsoft.com/office/drawing/2014/main" id="{30FFDDF5-1236-B68B-9F78-8E8189A9D1B6}"/>
              </a:ext>
            </a:extLst>
          </p:cNvPr>
          <p:cNvSpPr/>
          <p:nvPr/>
        </p:nvSpPr>
        <p:spPr>
          <a:xfrm>
            <a:off x="7772400" y="2041371"/>
            <a:ext cx="561686" cy="557084"/>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8"/>
                  <a:pt x="5377" y="982"/>
                  <a:pt x="10800" y="982"/>
                </a:cubicBezTo>
                <a:cubicBezTo>
                  <a:pt x="16223" y="982"/>
                  <a:pt x="20618" y="5378"/>
                  <a:pt x="20618" y="10800"/>
                </a:cubicBezTo>
                <a:cubicBezTo>
                  <a:pt x="20618" y="16223"/>
                  <a:pt x="16223" y="20618"/>
                  <a:pt x="10800" y="20618"/>
                </a:cubicBezTo>
                <a:moveTo>
                  <a:pt x="10800" y="0"/>
                </a:moveTo>
                <a:cubicBezTo>
                  <a:pt x="4836" y="0"/>
                  <a:pt x="0" y="4836"/>
                  <a:pt x="0" y="10800"/>
                </a:cubicBezTo>
                <a:cubicBezTo>
                  <a:pt x="0" y="16765"/>
                  <a:pt x="4836" y="21600"/>
                  <a:pt x="10800" y="21600"/>
                </a:cubicBezTo>
                <a:cubicBezTo>
                  <a:pt x="16764" y="21600"/>
                  <a:pt x="21600" y="16765"/>
                  <a:pt x="21600" y="10800"/>
                </a:cubicBezTo>
                <a:cubicBezTo>
                  <a:pt x="21600" y="4836"/>
                  <a:pt x="16764" y="0"/>
                  <a:pt x="10800" y="0"/>
                </a:cubicBezTo>
                <a:moveTo>
                  <a:pt x="10800" y="11291"/>
                </a:moveTo>
                <a:cubicBezTo>
                  <a:pt x="10529" y="11291"/>
                  <a:pt x="10309" y="11072"/>
                  <a:pt x="10309" y="10800"/>
                </a:cubicBezTo>
                <a:cubicBezTo>
                  <a:pt x="10309" y="10529"/>
                  <a:pt x="10529" y="10309"/>
                  <a:pt x="10800" y="10309"/>
                </a:cubicBezTo>
                <a:cubicBezTo>
                  <a:pt x="11071" y="10309"/>
                  <a:pt x="11291" y="10529"/>
                  <a:pt x="11291" y="10800"/>
                </a:cubicBezTo>
                <a:cubicBezTo>
                  <a:pt x="11291" y="11072"/>
                  <a:pt x="11071" y="11291"/>
                  <a:pt x="10800" y="11291"/>
                </a:cubicBezTo>
                <a:moveTo>
                  <a:pt x="10800" y="9327"/>
                </a:moveTo>
                <a:cubicBezTo>
                  <a:pt x="9986" y="9327"/>
                  <a:pt x="9327" y="9987"/>
                  <a:pt x="9327" y="10800"/>
                </a:cubicBezTo>
                <a:cubicBezTo>
                  <a:pt x="9327" y="11614"/>
                  <a:pt x="9986" y="12273"/>
                  <a:pt x="10800" y="12273"/>
                </a:cubicBezTo>
                <a:cubicBezTo>
                  <a:pt x="11614" y="12273"/>
                  <a:pt x="12273" y="11614"/>
                  <a:pt x="12273" y="10800"/>
                </a:cubicBezTo>
                <a:cubicBezTo>
                  <a:pt x="12273" y="9987"/>
                  <a:pt x="11614" y="9327"/>
                  <a:pt x="10800" y="9327"/>
                </a:cubicBezTo>
                <a:moveTo>
                  <a:pt x="5400" y="11291"/>
                </a:moveTo>
                <a:cubicBezTo>
                  <a:pt x="5129" y="11291"/>
                  <a:pt x="4909" y="11072"/>
                  <a:pt x="4909" y="10800"/>
                </a:cubicBezTo>
                <a:cubicBezTo>
                  <a:pt x="4909" y="10529"/>
                  <a:pt x="5129" y="10309"/>
                  <a:pt x="5400" y="10309"/>
                </a:cubicBezTo>
                <a:cubicBezTo>
                  <a:pt x="5671" y="10309"/>
                  <a:pt x="5891" y="10529"/>
                  <a:pt x="5891" y="10800"/>
                </a:cubicBezTo>
                <a:cubicBezTo>
                  <a:pt x="5891" y="11072"/>
                  <a:pt x="5671" y="11291"/>
                  <a:pt x="5400" y="11291"/>
                </a:cubicBezTo>
                <a:moveTo>
                  <a:pt x="5400" y="9327"/>
                </a:moveTo>
                <a:cubicBezTo>
                  <a:pt x="4586" y="9327"/>
                  <a:pt x="3927" y="9987"/>
                  <a:pt x="3927" y="10800"/>
                </a:cubicBezTo>
                <a:cubicBezTo>
                  <a:pt x="3927" y="11614"/>
                  <a:pt x="4586" y="12273"/>
                  <a:pt x="5400" y="12273"/>
                </a:cubicBezTo>
                <a:cubicBezTo>
                  <a:pt x="6214" y="12273"/>
                  <a:pt x="6873" y="11614"/>
                  <a:pt x="6873" y="10800"/>
                </a:cubicBezTo>
                <a:cubicBezTo>
                  <a:pt x="6873" y="9987"/>
                  <a:pt x="6214" y="9327"/>
                  <a:pt x="5400" y="9327"/>
                </a:cubicBezTo>
                <a:moveTo>
                  <a:pt x="16200" y="11291"/>
                </a:moveTo>
                <a:cubicBezTo>
                  <a:pt x="15929" y="11291"/>
                  <a:pt x="15709" y="11072"/>
                  <a:pt x="15709" y="10800"/>
                </a:cubicBezTo>
                <a:cubicBezTo>
                  <a:pt x="15709" y="10529"/>
                  <a:pt x="15929" y="10309"/>
                  <a:pt x="16200" y="10309"/>
                </a:cubicBezTo>
                <a:cubicBezTo>
                  <a:pt x="16471" y="10309"/>
                  <a:pt x="16691" y="10529"/>
                  <a:pt x="16691" y="10800"/>
                </a:cubicBezTo>
                <a:cubicBezTo>
                  <a:pt x="16691" y="11072"/>
                  <a:pt x="16471" y="11291"/>
                  <a:pt x="16200" y="11291"/>
                </a:cubicBezTo>
                <a:moveTo>
                  <a:pt x="16200" y="9327"/>
                </a:moveTo>
                <a:cubicBezTo>
                  <a:pt x="15386" y="9327"/>
                  <a:pt x="14727" y="9987"/>
                  <a:pt x="14727" y="10800"/>
                </a:cubicBezTo>
                <a:cubicBezTo>
                  <a:pt x="14727" y="11614"/>
                  <a:pt x="15386" y="12273"/>
                  <a:pt x="16200" y="12273"/>
                </a:cubicBezTo>
                <a:cubicBezTo>
                  <a:pt x="17014" y="12273"/>
                  <a:pt x="17673" y="11614"/>
                  <a:pt x="17673" y="10800"/>
                </a:cubicBezTo>
                <a:cubicBezTo>
                  <a:pt x="17673" y="9987"/>
                  <a:pt x="17014" y="9327"/>
                  <a:pt x="16200" y="9327"/>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8" name="object 3">
            <a:extLst>
              <a:ext uri="{FF2B5EF4-FFF2-40B4-BE49-F238E27FC236}">
                <a16:creationId xmlns:a16="http://schemas.microsoft.com/office/drawing/2014/main" id="{A99F9F96-D363-2291-F8C0-C7DF098374CD}"/>
              </a:ext>
            </a:extLst>
          </p:cNvPr>
          <p:cNvSpPr txBox="1"/>
          <p:nvPr/>
        </p:nvSpPr>
        <p:spPr>
          <a:xfrm>
            <a:off x="344291" y="4790828"/>
            <a:ext cx="5638800" cy="276999"/>
          </a:xfrm>
          <a:prstGeom prst="rect">
            <a:avLst/>
          </a:prstGeom>
          <a:solidFill>
            <a:schemeClr val="bg1"/>
          </a:solidFill>
          <a:ln w="12700">
            <a:noFill/>
          </a:ln>
        </p:spPr>
        <p:txBody>
          <a:bodyPr vert="horz" wrap="square" lIns="0" tIns="0" rIns="0" bIns="0" rtlCol="0">
            <a:spAutoFit/>
          </a:bodyPr>
          <a:lstStyle/>
          <a:p>
            <a:pPr marL="12700">
              <a:lnSpc>
                <a:spcPct val="100000"/>
              </a:lnSpc>
            </a:pPr>
            <a:r>
              <a:rPr lang="en-US" sz="900">
                <a:latin typeface="Nunito" pitchFamily="2" charset="77"/>
                <a:ea typeface="Open Sans" panose="020B0606030504020204" pitchFamily="34" charset="0"/>
                <a:cs typeface="Open Sans" panose="020B0606030504020204" pitchFamily="34" charset="0"/>
              </a:rPr>
              <a:t>Regulations at </a:t>
            </a:r>
            <a:r>
              <a:rPr lang="en-US" sz="900" b="1">
                <a:latin typeface="Nunito" pitchFamily="2" charset="77"/>
                <a:ea typeface="Open Sans" panose="020B0606030504020204" pitchFamily="34" charset="0"/>
                <a:cs typeface="Open Sans" panose="020B0606030504020204" pitchFamily="34" charset="0"/>
              </a:rPr>
              <a:t>42 CFR §422.101(f)(</a:t>
            </a:r>
            <a:r>
              <a:rPr lang="en-US" sz="900" b="1" err="1">
                <a:latin typeface="Nunito" pitchFamily="2" charset="77"/>
                <a:ea typeface="Open Sans" panose="020B0606030504020204" pitchFamily="34" charset="0"/>
                <a:cs typeface="Open Sans" panose="020B0606030504020204" pitchFamily="34" charset="0"/>
              </a:rPr>
              <a:t>i</a:t>
            </a:r>
            <a:r>
              <a:rPr lang="en-US" sz="900" b="1">
                <a:latin typeface="Nunito" pitchFamily="2" charset="77"/>
                <a:ea typeface="Open Sans" panose="020B0606030504020204" pitchFamily="34" charset="0"/>
                <a:cs typeface="Open Sans" panose="020B0606030504020204" pitchFamily="34" charset="0"/>
              </a:rPr>
              <a:t>); 42 CFR §422.152(g)(2)(iv) </a:t>
            </a:r>
            <a:r>
              <a:rPr lang="en-US" sz="900">
                <a:latin typeface="Nunito" pitchFamily="2" charset="77"/>
                <a:ea typeface="Open Sans" panose="020B0606030504020204" pitchFamily="34" charset="0"/>
                <a:cs typeface="Open Sans" panose="020B0606030504020204" pitchFamily="34" charset="0"/>
              </a:rPr>
              <a:t>require that all SNPs conduct a Health Risk Assessment for each individual enrolled in the SNP.</a:t>
            </a:r>
          </a:p>
        </p:txBody>
      </p:sp>
    </p:spTree>
    <p:extLst>
      <p:ext uri="{BB962C8B-B14F-4D97-AF65-F5344CB8AC3E}">
        <p14:creationId xmlns:p14="http://schemas.microsoft.com/office/powerpoint/2010/main" val="17490455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5E83DB-40A7-014C-A91F-0550E5A77A82}"/>
              </a:ext>
            </a:extLst>
          </p:cNvPr>
          <p:cNvSpPr>
            <a:spLocks noGrp="1"/>
          </p:cNvSpPr>
          <p:nvPr>
            <p:ph type="body" sz="quarter" idx="11"/>
          </p:nvPr>
        </p:nvSpPr>
        <p:spPr/>
        <p:txBody>
          <a:bodyPr/>
          <a:lstStyle/>
          <a:p>
            <a:r>
              <a:rPr lang="en-US" dirty="0"/>
              <a:t>Health Risk Assessment (HRA)</a:t>
            </a:r>
          </a:p>
        </p:txBody>
      </p:sp>
      <p:sp>
        <p:nvSpPr>
          <p:cNvPr id="3" name="Text Placeholder 2">
            <a:extLst>
              <a:ext uri="{FF2B5EF4-FFF2-40B4-BE49-F238E27FC236}">
                <a16:creationId xmlns:a16="http://schemas.microsoft.com/office/drawing/2014/main" id="{DB8F8809-36A7-214B-A20D-D4C7092470A8}"/>
              </a:ext>
            </a:extLst>
          </p:cNvPr>
          <p:cNvSpPr>
            <a:spLocks noGrp="1"/>
          </p:cNvSpPr>
          <p:nvPr>
            <p:ph type="body" sz="quarter" idx="12"/>
          </p:nvPr>
        </p:nvSpPr>
        <p:spPr>
          <a:xfrm>
            <a:off x="3352800" y="1123950"/>
            <a:ext cx="4724400" cy="3095919"/>
          </a:xfrm>
        </p:spPr>
        <p:txBody>
          <a:bodyPr/>
          <a:lstStyle/>
          <a:p>
            <a:r>
              <a:rPr kumimoji="0" lang="en-US" sz="1600" i="1" u="none" strike="noStrike" kern="1200" cap="none" spc="0" normalizeH="0" baseline="0" noProof="0" dirty="0">
                <a:ln>
                  <a:noFill/>
                </a:ln>
                <a:solidFill>
                  <a:schemeClr val="accent2"/>
                </a:solidFill>
                <a:effectLst/>
                <a:uLnTx/>
                <a:uFillTx/>
                <a:latin typeface="Nunito" pitchFamily="2" charset="77"/>
                <a:ea typeface="Open Sans Light" panose="020B0306030504020204" pitchFamily="34" charset="0"/>
                <a:cs typeface="Open Sans Light" panose="020B0306030504020204" pitchFamily="34" charset="0"/>
                <a:sym typeface="Helvetica Light"/>
              </a:rPr>
              <a:t>The Health Risk Assessment (HRA) </a:t>
            </a:r>
            <a:r>
              <a:rPr kumimoji="0" lang="en-US" sz="1600" i="1" u="none" strike="noStrike" kern="1200" cap="none" spc="0" normalizeH="0" baseline="0" noProof="0" dirty="0">
                <a:ln>
                  <a:noFill/>
                </a:ln>
                <a:effectLst/>
                <a:uLnTx/>
                <a:uFillTx/>
                <a:latin typeface="Nunito" pitchFamily="2" charset="77"/>
                <a:ea typeface="Open Sans Light" panose="020B0306030504020204" pitchFamily="34" charset="0"/>
                <a:cs typeface="Open Sans Light" panose="020B0306030504020204" pitchFamily="34" charset="0"/>
                <a:sym typeface="Helvetica Light"/>
              </a:rPr>
              <a:t>is completed within 90 days of enrollment and minimally every 365 days. The HRA may be updated with a significant change in the member’s status. </a:t>
            </a:r>
          </a:p>
          <a:p>
            <a:endParaRPr lang="en-US" sz="1600" i="1" dirty="0">
              <a:ea typeface="Open Sans Light" panose="020B0306030504020204" pitchFamily="34" charset="0"/>
              <a:cs typeface="Open Sans Light" panose="020B0306030504020204" pitchFamily="34" charset="0"/>
              <a:sym typeface="Helvetica Light"/>
            </a:endParaRPr>
          </a:p>
          <a:p>
            <a:r>
              <a:rPr lang="en-US" sz="1600" i="1" dirty="0">
                <a:ea typeface="Open Sans Light" panose="020B0306030504020204" pitchFamily="34" charset="0"/>
                <a:cs typeface="Open Sans Light" panose="020B0306030504020204" pitchFamily="34" charset="0"/>
                <a:sym typeface="Helvetica Light"/>
              </a:rPr>
              <a:t>The HRA identifies medical, functional, behavioral, and psycho-social (including social determinants of health SDOH) needs. </a:t>
            </a:r>
            <a:endParaRPr lang="en-US" sz="1400" dirty="0">
              <a:sym typeface="Helvetica Light"/>
            </a:endParaRPr>
          </a:p>
          <a:p>
            <a:endParaRPr kumimoji="0" lang="en-US" sz="1200" i="1" u="none" strike="noStrike" kern="1200" cap="none" spc="0" normalizeH="0" baseline="0" noProof="0" dirty="0">
              <a:ln>
                <a:noFill/>
              </a:ln>
              <a:solidFill>
                <a:srgbClr val="00B050"/>
              </a:solidFill>
              <a:effectLst/>
              <a:uLnTx/>
              <a:uFillTx/>
              <a:latin typeface="Nunito" pitchFamily="2" charset="77"/>
              <a:ea typeface="Open Sans Light" panose="020B0306030504020204" pitchFamily="34" charset="0"/>
              <a:cs typeface="Open Sans Light" panose="020B0306030504020204" pitchFamily="34" charset="0"/>
              <a:sym typeface="Helvetica Light"/>
            </a:endParaRPr>
          </a:p>
        </p:txBody>
      </p:sp>
      <p:pic>
        <p:nvPicPr>
          <p:cNvPr id="8" name="Picture 7" descr="A person smiling for the camera&#10;&#10;Description automatically generated">
            <a:extLst>
              <a:ext uri="{FF2B5EF4-FFF2-40B4-BE49-F238E27FC236}">
                <a16:creationId xmlns:a16="http://schemas.microsoft.com/office/drawing/2014/main" id="{360C81B9-A149-5BCA-67A3-FC952C2DA23B}"/>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r="26579"/>
          <a:stretch/>
        </p:blipFill>
        <p:spPr>
          <a:xfrm>
            <a:off x="275150" y="1266292"/>
            <a:ext cx="3001450" cy="3877208"/>
          </a:xfrm>
          <a:prstGeom prst="rect">
            <a:avLst/>
          </a:prstGeom>
        </p:spPr>
      </p:pic>
      <p:sp>
        <p:nvSpPr>
          <p:cNvPr id="4" name="object 3">
            <a:extLst>
              <a:ext uri="{FF2B5EF4-FFF2-40B4-BE49-F238E27FC236}">
                <a16:creationId xmlns:a16="http://schemas.microsoft.com/office/drawing/2014/main" id="{C619BD87-8196-994D-6E88-36F1EC75DF13}"/>
              </a:ext>
            </a:extLst>
          </p:cNvPr>
          <p:cNvSpPr txBox="1"/>
          <p:nvPr/>
        </p:nvSpPr>
        <p:spPr>
          <a:xfrm>
            <a:off x="2895600" y="4767556"/>
            <a:ext cx="5638800" cy="276999"/>
          </a:xfrm>
          <a:prstGeom prst="rect">
            <a:avLst/>
          </a:prstGeom>
          <a:solidFill>
            <a:schemeClr val="bg1"/>
          </a:solidFill>
          <a:ln w="12700">
            <a:noFill/>
          </a:ln>
        </p:spPr>
        <p:txBody>
          <a:bodyPr vert="horz" wrap="square" lIns="0" tIns="0" rIns="0" bIns="0" rtlCol="0">
            <a:spAutoFit/>
          </a:bodyPr>
          <a:lstStyle/>
          <a:p>
            <a:pPr marL="12700">
              <a:lnSpc>
                <a:spcPct val="100000"/>
              </a:lnSpc>
            </a:pPr>
            <a:r>
              <a:rPr lang="en-US" sz="900">
                <a:latin typeface="Nunito" pitchFamily="2" charset="77"/>
                <a:ea typeface="Open Sans" panose="020B0606030504020204" pitchFamily="34" charset="0"/>
                <a:cs typeface="Open Sans" panose="020B0606030504020204" pitchFamily="34" charset="0"/>
              </a:rPr>
              <a:t>Regulations at </a:t>
            </a:r>
            <a:r>
              <a:rPr lang="en-US" sz="900" b="1">
                <a:latin typeface="Nunito" pitchFamily="2" charset="77"/>
                <a:ea typeface="Open Sans" panose="020B0606030504020204" pitchFamily="34" charset="0"/>
                <a:cs typeface="Open Sans" panose="020B0606030504020204" pitchFamily="34" charset="0"/>
              </a:rPr>
              <a:t>42 CFR §422.101(f)(</a:t>
            </a:r>
            <a:r>
              <a:rPr lang="en-US" sz="900" b="1" err="1">
                <a:latin typeface="Nunito" pitchFamily="2" charset="77"/>
                <a:ea typeface="Open Sans" panose="020B0606030504020204" pitchFamily="34" charset="0"/>
                <a:cs typeface="Open Sans" panose="020B0606030504020204" pitchFamily="34" charset="0"/>
              </a:rPr>
              <a:t>i</a:t>
            </a:r>
            <a:r>
              <a:rPr lang="en-US" sz="900" b="1">
                <a:latin typeface="Nunito" pitchFamily="2" charset="77"/>
                <a:ea typeface="Open Sans" panose="020B0606030504020204" pitchFamily="34" charset="0"/>
                <a:cs typeface="Open Sans" panose="020B0606030504020204" pitchFamily="34" charset="0"/>
              </a:rPr>
              <a:t>); 42 CFR §422.152(g)(2)(iv) </a:t>
            </a:r>
            <a:r>
              <a:rPr lang="en-US" sz="900">
                <a:latin typeface="Nunito" pitchFamily="2" charset="77"/>
                <a:ea typeface="Open Sans" panose="020B0606030504020204" pitchFamily="34" charset="0"/>
                <a:cs typeface="Open Sans" panose="020B0606030504020204" pitchFamily="34" charset="0"/>
              </a:rPr>
              <a:t>require that all SNPs conduct a Health Risk Assessment for each individual enrolled in the SNP.</a:t>
            </a:r>
          </a:p>
        </p:txBody>
      </p:sp>
    </p:spTree>
    <p:extLst>
      <p:ext uri="{BB962C8B-B14F-4D97-AF65-F5344CB8AC3E}">
        <p14:creationId xmlns:p14="http://schemas.microsoft.com/office/powerpoint/2010/main" val="39995327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5E83DB-40A7-014C-A91F-0550E5A77A82}"/>
              </a:ext>
            </a:extLst>
          </p:cNvPr>
          <p:cNvSpPr>
            <a:spLocks noGrp="1"/>
          </p:cNvSpPr>
          <p:nvPr>
            <p:ph type="body" sz="quarter" idx="11"/>
          </p:nvPr>
        </p:nvSpPr>
        <p:spPr/>
        <p:txBody>
          <a:bodyPr/>
          <a:lstStyle/>
          <a:p>
            <a:r>
              <a:rPr lang="en-US" dirty="0"/>
              <a:t>Individualized Care Plan (ICP)</a:t>
            </a:r>
          </a:p>
        </p:txBody>
      </p:sp>
      <p:sp>
        <p:nvSpPr>
          <p:cNvPr id="3" name="Text Placeholder 2">
            <a:extLst>
              <a:ext uri="{FF2B5EF4-FFF2-40B4-BE49-F238E27FC236}">
                <a16:creationId xmlns:a16="http://schemas.microsoft.com/office/drawing/2014/main" id="{DB8F8809-36A7-214B-A20D-D4C7092470A8}"/>
              </a:ext>
            </a:extLst>
          </p:cNvPr>
          <p:cNvSpPr>
            <a:spLocks noGrp="1"/>
          </p:cNvSpPr>
          <p:nvPr>
            <p:ph type="body" sz="quarter" idx="12"/>
          </p:nvPr>
        </p:nvSpPr>
        <p:spPr>
          <a:xfrm>
            <a:off x="685800" y="895350"/>
            <a:ext cx="6553200" cy="3275533"/>
          </a:xfrm>
        </p:spPr>
        <p:txBody>
          <a:bodyPr lIns="0" tIns="0" rIns="0" bIns="0" anchor="t"/>
          <a:lstStyle/>
          <a:p>
            <a:r>
              <a:rPr kumimoji="0" lang="en-US" sz="1600" i="1" u="none" strike="noStrike" kern="1200" cap="none" spc="0" normalizeH="0" baseline="0" noProof="0" dirty="0">
                <a:ln>
                  <a:noFill/>
                </a:ln>
                <a:solidFill>
                  <a:srgbClr val="00B050"/>
                </a:solidFill>
                <a:effectLst/>
                <a:uLnTx/>
                <a:uFillTx/>
                <a:latin typeface="Nunito" pitchFamily="2" charset="77"/>
                <a:ea typeface="Open Sans Light" panose="020B0306030504020204" pitchFamily="34" charset="0"/>
                <a:cs typeface="Open Sans Light" panose="020B0306030504020204" pitchFamily="34" charset="0"/>
                <a:sym typeface="Helvetica Light"/>
              </a:rPr>
              <a:t>The Individualized Care Plan (ICP) is developed by an RN Care Manager. </a:t>
            </a:r>
          </a:p>
          <a:p>
            <a:endParaRPr lang="en-US" sz="1600" i="1" dirty="0">
              <a:solidFill>
                <a:srgbClr val="00B050"/>
              </a:solidFill>
              <a:ea typeface="Open Sans Light" panose="020B0306030504020204" pitchFamily="34" charset="0"/>
              <a:cs typeface="Open Sans Light" panose="020B0306030504020204" pitchFamily="34" charset="0"/>
              <a:sym typeface="Helvetica Light"/>
            </a:endParaRPr>
          </a:p>
          <a:p>
            <a:r>
              <a:rPr kumimoji="0" lang="en-US" sz="1600" i="1" u="none" strike="noStrike" kern="1200" cap="none" spc="0" normalizeH="0" baseline="0" noProof="0" dirty="0">
                <a:ln>
                  <a:noFill/>
                </a:ln>
                <a:effectLst/>
                <a:uLnTx/>
                <a:uFillTx/>
                <a:latin typeface="Nunito" pitchFamily="2" charset="77"/>
                <a:ea typeface="Open Sans Light" panose="020B0306030504020204" pitchFamily="34" charset="0"/>
                <a:cs typeface="Open Sans Light" panose="020B0306030504020204" pitchFamily="34" charset="0"/>
                <a:sym typeface="Helvetica Light"/>
              </a:rPr>
              <a:t>The ICP is a living document that includes </a:t>
            </a:r>
            <a:r>
              <a:rPr lang="en-US" sz="1600" i="1" dirty="0">
                <a:ea typeface="Open Sans Light" panose="020B0306030504020204" pitchFamily="34" charset="0"/>
                <a:cs typeface="Open Sans Light" panose="020B0306030504020204" pitchFamily="34" charset="0"/>
                <a:sym typeface="Helvetica Light"/>
              </a:rPr>
              <a:t>prioritized </a:t>
            </a:r>
            <a:r>
              <a:rPr kumimoji="0" lang="en-US" sz="1600" i="1" u="none" strike="noStrike" kern="1200" cap="none" spc="0" normalizeH="0" baseline="0" noProof="0" dirty="0">
                <a:ln>
                  <a:noFill/>
                </a:ln>
                <a:effectLst/>
                <a:uLnTx/>
                <a:uFillTx/>
                <a:latin typeface="Nunito" pitchFamily="2" charset="77"/>
                <a:ea typeface="Open Sans Light" panose="020B0306030504020204" pitchFamily="34" charset="0"/>
                <a:cs typeface="Open Sans Light" panose="020B0306030504020204" pitchFamily="34" charset="0"/>
                <a:sym typeface="Helvetica Light"/>
              </a:rPr>
              <a:t>S.M.A.R.T. goals and interventions and is updated after each HRA or significant change</a:t>
            </a:r>
            <a:r>
              <a:rPr lang="en-US" sz="1600" i="1" dirty="0">
                <a:ea typeface="Open Sans Light" panose="020B0306030504020204" pitchFamily="34" charset="0"/>
                <a:cs typeface="Open Sans Light" panose="020B0306030504020204" pitchFamily="34" charset="0"/>
                <a:sym typeface="Helvetica Light"/>
              </a:rPr>
              <a:t> in condition. </a:t>
            </a:r>
          </a:p>
          <a:p>
            <a:r>
              <a:rPr kumimoji="0" lang="en-US" sz="1600" i="1" u="none" strike="noStrike" kern="1200" cap="none" spc="0" normalizeH="0" baseline="0" noProof="0" dirty="0">
                <a:ln>
                  <a:noFill/>
                </a:ln>
                <a:solidFill>
                  <a:srgbClr val="00B050"/>
                </a:solidFill>
                <a:effectLst/>
                <a:uLnTx/>
                <a:uFillTx/>
                <a:latin typeface="Nunito" pitchFamily="2" charset="77"/>
                <a:ea typeface="Open Sans Light" panose="020B0306030504020204" pitchFamily="34" charset="0"/>
                <a:cs typeface="Open Sans Light" panose="020B0306030504020204" pitchFamily="34" charset="0"/>
                <a:sym typeface="Helvetica Light"/>
              </a:rPr>
              <a:t>	</a:t>
            </a:r>
            <a:endParaRPr kumimoji="0" lang="en-US" sz="1200" i="1" u="none" strike="noStrike" kern="1200" cap="none" spc="0" normalizeH="0" baseline="0" noProof="0" dirty="0">
              <a:ln>
                <a:noFill/>
              </a:ln>
              <a:solidFill>
                <a:srgbClr val="00B050"/>
              </a:solidFill>
              <a:effectLst/>
              <a:uLnTx/>
              <a:uFillTx/>
              <a:latin typeface="Nunito" pitchFamily="2" charset="77"/>
              <a:ea typeface="Open Sans Light" panose="020B0306030504020204" pitchFamily="34" charset="0"/>
              <a:cs typeface="Open Sans Light" panose="020B0306030504020204" pitchFamily="34" charset="0"/>
              <a:sym typeface="Helvetica Light"/>
            </a:endParaRPr>
          </a:p>
        </p:txBody>
      </p:sp>
      <p:sp>
        <p:nvSpPr>
          <p:cNvPr id="4" name="Diagonal Stripe 3">
            <a:extLst>
              <a:ext uri="{FF2B5EF4-FFF2-40B4-BE49-F238E27FC236}">
                <a16:creationId xmlns:a16="http://schemas.microsoft.com/office/drawing/2014/main" id="{06E0AE97-E62F-638A-07C8-2C1667470550}"/>
              </a:ext>
            </a:extLst>
          </p:cNvPr>
          <p:cNvSpPr/>
          <p:nvPr/>
        </p:nvSpPr>
        <p:spPr>
          <a:xfrm rot="10800000">
            <a:off x="5791200" y="1657347"/>
            <a:ext cx="3352800" cy="3486151"/>
          </a:xfrm>
          <a:prstGeom prst="diagStripe">
            <a:avLst>
              <a:gd name="adj" fmla="val 83173"/>
            </a:avLst>
          </a:prstGeom>
          <a:ln w="952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Diagonal Stripe 4">
            <a:extLst>
              <a:ext uri="{FF2B5EF4-FFF2-40B4-BE49-F238E27FC236}">
                <a16:creationId xmlns:a16="http://schemas.microsoft.com/office/drawing/2014/main" id="{C1536128-0F45-ACD1-9E17-20D4BA2650D2}"/>
              </a:ext>
            </a:extLst>
          </p:cNvPr>
          <p:cNvSpPr/>
          <p:nvPr/>
        </p:nvSpPr>
        <p:spPr>
          <a:xfrm rot="10800000">
            <a:off x="6248400" y="2114550"/>
            <a:ext cx="2895600" cy="3028950"/>
          </a:xfrm>
          <a:prstGeom prst="diagStripe">
            <a:avLst>
              <a:gd name="adj" fmla="val 93330"/>
            </a:avLst>
          </a:prstGeom>
          <a:solidFill>
            <a:srgbClr val="00B050"/>
          </a:solidFill>
          <a:ln w="952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Shape 2617">
            <a:extLst>
              <a:ext uri="{FF2B5EF4-FFF2-40B4-BE49-F238E27FC236}">
                <a16:creationId xmlns:a16="http://schemas.microsoft.com/office/drawing/2014/main" id="{546311AE-D232-6747-C2FA-7270BF262AD2}"/>
              </a:ext>
            </a:extLst>
          </p:cNvPr>
          <p:cNvSpPr/>
          <p:nvPr/>
        </p:nvSpPr>
        <p:spPr>
          <a:xfrm>
            <a:off x="7543800" y="3790950"/>
            <a:ext cx="1486245" cy="1066503"/>
          </a:xfrm>
          <a:custGeom>
            <a:avLst/>
            <a:gdLst/>
            <a:ahLst/>
            <a:cxnLst>
              <a:cxn ang="0">
                <a:pos x="wd2" y="hd2"/>
              </a:cxn>
              <a:cxn ang="5400000">
                <a:pos x="wd2" y="hd2"/>
              </a:cxn>
              <a:cxn ang="10800000">
                <a:pos x="wd2" y="hd2"/>
              </a:cxn>
              <a:cxn ang="16200000">
                <a:pos x="wd2" y="hd2"/>
              </a:cxn>
            </a:cxnLst>
            <a:rect l="0" t="0" r="r" b="b"/>
            <a:pathLst>
              <a:path w="21600" h="21600" extrusionOk="0">
                <a:moveTo>
                  <a:pt x="4457" y="20400"/>
                </a:moveTo>
                <a:cubicBezTo>
                  <a:pt x="4686" y="18711"/>
                  <a:pt x="5897" y="18036"/>
                  <a:pt x="7134" y="17493"/>
                </a:cubicBezTo>
                <a:lnTo>
                  <a:pt x="7173" y="17477"/>
                </a:lnTo>
                <a:cubicBezTo>
                  <a:pt x="8055" y="17190"/>
                  <a:pt x="9626" y="16039"/>
                  <a:pt x="9626" y="13569"/>
                </a:cubicBezTo>
                <a:cubicBezTo>
                  <a:pt x="9626" y="11474"/>
                  <a:pt x="8932" y="10452"/>
                  <a:pt x="8558" y="9902"/>
                </a:cubicBezTo>
                <a:cubicBezTo>
                  <a:pt x="8484" y="9791"/>
                  <a:pt x="8394" y="9649"/>
                  <a:pt x="8414" y="9680"/>
                </a:cubicBezTo>
                <a:cubicBezTo>
                  <a:pt x="8384" y="9599"/>
                  <a:pt x="8237" y="9129"/>
                  <a:pt x="8449" y="8035"/>
                </a:cubicBezTo>
                <a:cubicBezTo>
                  <a:pt x="8549" y="7522"/>
                  <a:pt x="8380" y="7241"/>
                  <a:pt x="8380" y="7241"/>
                </a:cubicBezTo>
                <a:cubicBezTo>
                  <a:pt x="8112" y="6505"/>
                  <a:pt x="7614" y="5133"/>
                  <a:pt x="7988" y="4025"/>
                </a:cubicBezTo>
                <a:cubicBezTo>
                  <a:pt x="8490" y="2492"/>
                  <a:pt x="8935" y="2190"/>
                  <a:pt x="9741" y="1747"/>
                </a:cubicBezTo>
                <a:cubicBezTo>
                  <a:pt x="9788" y="1721"/>
                  <a:pt x="9834" y="1691"/>
                  <a:pt x="9877" y="1657"/>
                </a:cubicBezTo>
                <a:cubicBezTo>
                  <a:pt x="10029" y="1535"/>
                  <a:pt x="10674" y="1200"/>
                  <a:pt x="11403" y="1200"/>
                </a:cubicBezTo>
                <a:cubicBezTo>
                  <a:pt x="11768" y="1200"/>
                  <a:pt x="12075" y="1285"/>
                  <a:pt x="12318" y="1454"/>
                </a:cubicBezTo>
                <a:cubicBezTo>
                  <a:pt x="12610" y="1655"/>
                  <a:pt x="12890" y="2039"/>
                  <a:pt x="13313" y="3271"/>
                </a:cubicBezTo>
                <a:cubicBezTo>
                  <a:pt x="14101" y="5469"/>
                  <a:pt x="13602" y="6698"/>
                  <a:pt x="13350" y="7124"/>
                </a:cubicBezTo>
                <a:cubicBezTo>
                  <a:pt x="13183" y="7407"/>
                  <a:pt x="13126" y="7764"/>
                  <a:pt x="13191" y="8102"/>
                </a:cubicBezTo>
                <a:cubicBezTo>
                  <a:pt x="13386" y="9109"/>
                  <a:pt x="13260" y="9534"/>
                  <a:pt x="13227" y="9619"/>
                </a:cubicBezTo>
                <a:cubicBezTo>
                  <a:pt x="13219" y="9631"/>
                  <a:pt x="13101" y="9814"/>
                  <a:pt x="13041" y="9902"/>
                </a:cubicBezTo>
                <a:cubicBezTo>
                  <a:pt x="12668" y="10452"/>
                  <a:pt x="11973" y="11474"/>
                  <a:pt x="11973" y="13569"/>
                </a:cubicBezTo>
                <a:cubicBezTo>
                  <a:pt x="11973" y="16039"/>
                  <a:pt x="13545" y="17190"/>
                  <a:pt x="14427" y="17477"/>
                </a:cubicBezTo>
                <a:lnTo>
                  <a:pt x="14466" y="17493"/>
                </a:lnTo>
                <a:cubicBezTo>
                  <a:pt x="15703" y="18036"/>
                  <a:pt x="16914" y="18711"/>
                  <a:pt x="17143" y="20400"/>
                </a:cubicBezTo>
                <a:cubicBezTo>
                  <a:pt x="17143" y="20400"/>
                  <a:pt x="4457" y="20400"/>
                  <a:pt x="4457" y="20400"/>
                </a:cubicBezTo>
                <a:close/>
                <a:moveTo>
                  <a:pt x="14715" y="16328"/>
                </a:moveTo>
                <a:cubicBezTo>
                  <a:pt x="14715" y="16328"/>
                  <a:pt x="12955" y="15815"/>
                  <a:pt x="12955" y="13569"/>
                </a:cubicBezTo>
                <a:cubicBezTo>
                  <a:pt x="12955" y="11596"/>
                  <a:pt x="13678" y="10901"/>
                  <a:pt x="13957" y="10421"/>
                </a:cubicBezTo>
                <a:cubicBezTo>
                  <a:pt x="13957" y="10421"/>
                  <a:pt x="14531" y="9807"/>
                  <a:pt x="14146" y="7826"/>
                </a:cubicBezTo>
                <a:cubicBezTo>
                  <a:pt x="14787" y="6740"/>
                  <a:pt x="14995" y="4972"/>
                  <a:pt x="14211" y="2789"/>
                </a:cubicBezTo>
                <a:cubicBezTo>
                  <a:pt x="13774" y="1514"/>
                  <a:pt x="13389" y="815"/>
                  <a:pt x="12801" y="409"/>
                </a:cubicBezTo>
                <a:cubicBezTo>
                  <a:pt x="12370" y="110"/>
                  <a:pt x="11880" y="0"/>
                  <a:pt x="11403" y="0"/>
                </a:cubicBezTo>
                <a:cubicBezTo>
                  <a:pt x="10516" y="0"/>
                  <a:pt x="9675" y="384"/>
                  <a:pt x="9339" y="653"/>
                </a:cubicBezTo>
                <a:cubicBezTo>
                  <a:pt x="8357" y="1192"/>
                  <a:pt x="7697" y="1688"/>
                  <a:pt x="7077" y="3579"/>
                </a:cubicBezTo>
                <a:cubicBezTo>
                  <a:pt x="6540" y="5168"/>
                  <a:pt x="7179" y="6892"/>
                  <a:pt x="7494" y="7758"/>
                </a:cubicBezTo>
                <a:cubicBezTo>
                  <a:pt x="7110" y="9740"/>
                  <a:pt x="7642" y="10421"/>
                  <a:pt x="7642" y="10421"/>
                </a:cubicBezTo>
                <a:cubicBezTo>
                  <a:pt x="7922" y="10901"/>
                  <a:pt x="8644" y="11596"/>
                  <a:pt x="8644" y="13569"/>
                </a:cubicBezTo>
                <a:cubicBezTo>
                  <a:pt x="8644" y="15815"/>
                  <a:pt x="6885" y="16328"/>
                  <a:pt x="6885" y="16328"/>
                </a:cubicBezTo>
                <a:cubicBezTo>
                  <a:pt x="5768" y="16819"/>
                  <a:pt x="3436" y="17760"/>
                  <a:pt x="3436" y="21000"/>
                </a:cubicBezTo>
                <a:cubicBezTo>
                  <a:pt x="3436" y="21000"/>
                  <a:pt x="3436" y="21600"/>
                  <a:pt x="3927" y="21600"/>
                </a:cubicBezTo>
                <a:lnTo>
                  <a:pt x="17673" y="21600"/>
                </a:lnTo>
                <a:cubicBezTo>
                  <a:pt x="18164" y="21600"/>
                  <a:pt x="18164" y="21000"/>
                  <a:pt x="18164" y="21000"/>
                </a:cubicBezTo>
                <a:cubicBezTo>
                  <a:pt x="18164" y="17760"/>
                  <a:pt x="15832" y="16819"/>
                  <a:pt x="14715" y="16328"/>
                </a:cubicBezTo>
                <a:moveTo>
                  <a:pt x="19516" y="15006"/>
                </a:moveTo>
                <a:cubicBezTo>
                  <a:pt x="19516" y="15006"/>
                  <a:pt x="18416" y="14701"/>
                  <a:pt x="18416" y="12954"/>
                </a:cubicBezTo>
                <a:cubicBezTo>
                  <a:pt x="18416" y="11419"/>
                  <a:pt x="18794" y="10879"/>
                  <a:pt x="19017" y="10506"/>
                </a:cubicBezTo>
                <a:cubicBezTo>
                  <a:pt x="19017" y="10506"/>
                  <a:pt x="19443" y="9975"/>
                  <a:pt x="19136" y="8435"/>
                </a:cubicBezTo>
                <a:cubicBezTo>
                  <a:pt x="19388" y="7760"/>
                  <a:pt x="19900" y="6419"/>
                  <a:pt x="19470" y="5184"/>
                </a:cubicBezTo>
                <a:cubicBezTo>
                  <a:pt x="18974" y="3714"/>
                  <a:pt x="18645" y="3327"/>
                  <a:pt x="17860" y="2908"/>
                </a:cubicBezTo>
                <a:cubicBezTo>
                  <a:pt x="17591" y="2699"/>
                  <a:pt x="16918" y="2400"/>
                  <a:pt x="16208" y="2400"/>
                </a:cubicBezTo>
                <a:cubicBezTo>
                  <a:pt x="15873" y="2400"/>
                  <a:pt x="15531" y="2473"/>
                  <a:pt x="15218" y="2647"/>
                </a:cubicBezTo>
                <a:cubicBezTo>
                  <a:pt x="15343" y="3035"/>
                  <a:pt x="15449" y="3420"/>
                  <a:pt x="15525" y="3799"/>
                </a:cubicBezTo>
                <a:cubicBezTo>
                  <a:pt x="15537" y="3790"/>
                  <a:pt x="15550" y="3779"/>
                  <a:pt x="15563" y="3770"/>
                </a:cubicBezTo>
                <a:cubicBezTo>
                  <a:pt x="15730" y="3657"/>
                  <a:pt x="15948" y="3600"/>
                  <a:pt x="16208" y="3600"/>
                </a:cubicBezTo>
                <a:cubicBezTo>
                  <a:pt x="16716" y="3600"/>
                  <a:pt x="17211" y="3825"/>
                  <a:pt x="17332" y="3919"/>
                </a:cubicBezTo>
                <a:cubicBezTo>
                  <a:pt x="17375" y="3953"/>
                  <a:pt x="17421" y="3983"/>
                  <a:pt x="17467" y="4008"/>
                </a:cubicBezTo>
                <a:cubicBezTo>
                  <a:pt x="17950" y="4265"/>
                  <a:pt x="18131" y="4362"/>
                  <a:pt x="18562" y="5641"/>
                </a:cubicBezTo>
                <a:cubicBezTo>
                  <a:pt x="18822" y="6387"/>
                  <a:pt x="18452" y="7378"/>
                  <a:pt x="18253" y="7911"/>
                </a:cubicBezTo>
                <a:cubicBezTo>
                  <a:pt x="18161" y="8156"/>
                  <a:pt x="18130" y="8457"/>
                  <a:pt x="18182" y="8718"/>
                </a:cubicBezTo>
                <a:cubicBezTo>
                  <a:pt x="18316" y="9392"/>
                  <a:pt x="18254" y="9706"/>
                  <a:pt x="18232" y="9784"/>
                </a:cubicBezTo>
                <a:cubicBezTo>
                  <a:pt x="18230" y="9788"/>
                  <a:pt x="18227" y="9793"/>
                  <a:pt x="18224" y="9798"/>
                </a:cubicBezTo>
                <a:lnTo>
                  <a:pt x="18191" y="9853"/>
                </a:lnTo>
                <a:cubicBezTo>
                  <a:pt x="17926" y="10290"/>
                  <a:pt x="17434" y="11106"/>
                  <a:pt x="17434" y="12954"/>
                </a:cubicBezTo>
                <a:cubicBezTo>
                  <a:pt x="17434" y="15019"/>
                  <a:pt x="18570" y="15933"/>
                  <a:pt x="19229" y="16155"/>
                </a:cubicBezTo>
                <a:cubicBezTo>
                  <a:pt x="19856" y="16429"/>
                  <a:pt x="20435" y="16859"/>
                  <a:pt x="20582" y="17999"/>
                </a:cubicBezTo>
                <a:lnTo>
                  <a:pt x="18459" y="18000"/>
                </a:lnTo>
                <a:cubicBezTo>
                  <a:pt x="18647" y="18353"/>
                  <a:pt x="18802" y="18755"/>
                  <a:pt x="18920" y="19200"/>
                </a:cubicBezTo>
                <a:lnTo>
                  <a:pt x="21109" y="19199"/>
                </a:lnTo>
                <a:cubicBezTo>
                  <a:pt x="21600" y="19199"/>
                  <a:pt x="21600" y="18599"/>
                  <a:pt x="21600" y="18599"/>
                </a:cubicBezTo>
                <a:cubicBezTo>
                  <a:pt x="21600" y="16199"/>
                  <a:pt x="20410" y="15388"/>
                  <a:pt x="19516" y="15006"/>
                </a:cubicBezTo>
                <a:moveTo>
                  <a:pt x="2371" y="16155"/>
                </a:moveTo>
                <a:cubicBezTo>
                  <a:pt x="3030" y="15933"/>
                  <a:pt x="4166" y="15019"/>
                  <a:pt x="4166" y="12954"/>
                </a:cubicBezTo>
                <a:cubicBezTo>
                  <a:pt x="4166" y="11106"/>
                  <a:pt x="3673" y="10290"/>
                  <a:pt x="3409" y="9853"/>
                </a:cubicBezTo>
                <a:lnTo>
                  <a:pt x="3376" y="9798"/>
                </a:lnTo>
                <a:cubicBezTo>
                  <a:pt x="3373" y="9793"/>
                  <a:pt x="3370" y="9788"/>
                  <a:pt x="3367" y="9784"/>
                </a:cubicBezTo>
                <a:cubicBezTo>
                  <a:pt x="3346" y="9706"/>
                  <a:pt x="3283" y="9392"/>
                  <a:pt x="3418" y="8718"/>
                </a:cubicBezTo>
                <a:cubicBezTo>
                  <a:pt x="3470" y="8457"/>
                  <a:pt x="3439" y="8156"/>
                  <a:pt x="3347" y="7911"/>
                </a:cubicBezTo>
                <a:cubicBezTo>
                  <a:pt x="3148" y="7378"/>
                  <a:pt x="2778" y="6387"/>
                  <a:pt x="3038" y="5641"/>
                </a:cubicBezTo>
                <a:cubicBezTo>
                  <a:pt x="3469" y="4362"/>
                  <a:pt x="3649" y="4265"/>
                  <a:pt x="4133" y="4008"/>
                </a:cubicBezTo>
                <a:cubicBezTo>
                  <a:pt x="4180" y="3983"/>
                  <a:pt x="4225" y="3953"/>
                  <a:pt x="4268" y="3919"/>
                </a:cubicBezTo>
                <a:cubicBezTo>
                  <a:pt x="4389" y="3825"/>
                  <a:pt x="4884" y="3600"/>
                  <a:pt x="5392" y="3600"/>
                </a:cubicBezTo>
                <a:cubicBezTo>
                  <a:pt x="5636" y="3600"/>
                  <a:pt x="5839" y="3655"/>
                  <a:pt x="6002" y="3755"/>
                </a:cubicBezTo>
                <a:cubicBezTo>
                  <a:pt x="6045" y="3548"/>
                  <a:pt x="6096" y="3341"/>
                  <a:pt x="6165" y="3134"/>
                </a:cubicBezTo>
                <a:cubicBezTo>
                  <a:pt x="6225" y="2950"/>
                  <a:pt x="6289" y="2793"/>
                  <a:pt x="6351" y="2630"/>
                </a:cubicBezTo>
                <a:cubicBezTo>
                  <a:pt x="6046" y="2468"/>
                  <a:pt x="5716" y="2400"/>
                  <a:pt x="5392" y="2400"/>
                </a:cubicBezTo>
                <a:cubicBezTo>
                  <a:pt x="4682" y="2400"/>
                  <a:pt x="4009" y="2699"/>
                  <a:pt x="3740" y="2908"/>
                </a:cubicBezTo>
                <a:cubicBezTo>
                  <a:pt x="2955" y="3327"/>
                  <a:pt x="2625" y="3714"/>
                  <a:pt x="2130" y="5184"/>
                </a:cubicBezTo>
                <a:cubicBezTo>
                  <a:pt x="1700" y="6419"/>
                  <a:pt x="2212" y="7760"/>
                  <a:pt x="2464" y="8435"/>
                </a:cubicBezTo>
                <a:cubicBezTo>
                  <a:pt x="2156" y="9975"/>
                  <a:pt x="2583" y="10506"/>
                  <a:pt x="2583" y="10506"/>
                </a:cubicBezTo>
                <a:cubicBezTo>
                  <a:pt x="2806" y="10879"/>
                  <a:pt x="3185" y="11419"/>
                  <a:pt x="3185" y="12954"/>
                </a:cubicBezTo>
                <a:cubicBezTo>
                  <a:pt x="3185" y="14701"/>
                  <a:pt x="2084" y="15006"/>
                  <a:pt x="2084" y="15006"/>
                </a:cubicBezTo>
                <a:cubicBezTo>
                  <a:pt x="1191" y="15388"/>
                  <a:pt x="0" y="16199"/>
                  <a:pt x="0" y="18599"/>
                </a:cubicBezTo>
                <a:cubicBezTo>
                  <a:pt x="0" y="18599"/>
                  <a:pt x="0" y="19199"/>
                  <a:pt x="491" y="19199"/>
                </a:cubicBezTo>
                <a:lnTo>
                  <a:pt x="2680" y="19200"/>
                </a:lnTo>
                <a:cubicBezTo>
                  <a:pt x="2798" y="18755"/>
                  <a:pt x="2952" y="18353"/>
                  <a:pt x="3141" y="18000"/>
                </a:cubicBezTo>
                <a:lnTo>
                  <a:pt x="1018" y="17999"/>
                </a:lnTo>
                <a:cubicBezTo>
                  <a:pt x="1165" y="16859"/>
                  <a:pt x="1744" y="16429"/>
                  <a:pt x="2371" y="16155"/>
                </a:cubicBezTo>
              </a:path>
            </a:pathLst>
          </a:custGeom>
          <a:solidFill>
            <a:schemeClr val="bg1">
              <a:lumMod val="50000"/>
            </a:schemeClr>
          </a:solidFill>
          <a:ln w="12700">
            <a:miter lim="400000"/>
          </a:ln>
        </p:spPr>
        <p:txBody>
          <a:bodyPr lIns="19045" tIns="19045" rIns="19045" bIns="19045" anchor="ctr"/>
          <a:lstStyle/>
          <a:p>
            <a:pPr marL="0" marR="0" lvl="0" indent="0" defTabSz="228532" eaLnBrk="1" fontAlgn="auto" latinLnBrk="0" hangingPunct="1">
              <a:lnSpc>
                <a:spcPct val="100000"/>
              </a:lnSpc>
              <a:spcBef>
                <a:spcPts val="0"/>
              </a:spcBef>
              <a:spcAft>
                <a:spcPts val="0"/>
              </a:spcAft>
              <a:buClrTx/>
              <a:buSzTx/>
              <a:buFontTx/>
              <a:buNone/>
              <a:tabLst/>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rgbClr val="FFFFFF"/>
              </a:solidFill>
              <a:effectLst>
                <a:outerShdw blurRad="38100" dist="12700" dir="5400000" rotWithShape="0">
                  <a:srgbClr val="000000">
                    <a:alpha val="50000"/>
                  </a:srgbClr>
                </a:outerShdw>
              </a:effectLst>
              <a:uLnTx/>
              <a:uFillTx/>
              <a:latin typeface="Gill Sans"/>
              <a:ea typeface="Gill Sans"/>
              <a:cs typeface="Gill Sans"/>
              <a:sym typeface="Gill Sans"/>
            </a:endParaRPr>
          </a:p>
        </p:txBody>
      </p:sp>
      <p:sp>
        <p:nvSpPr>
          <p:cNvPr id="9" name="object 3">
            <a:extLst>
              <a:ext uri="{FF2B5EF4-FFF2-40B4-BE49-F238E27FC236}">
                <a16:creationId xmlns:a16="http://schemas.microsoft.com/office/drawing/2014/main" id="{4CE3C111-AD07-9DF2-7FFD-823328301D19}"/>
              </a:ext>
            </a:extLst>
          </p:cNvPr>
          <p:cNvSpPr txBox="1"/>
          <p:nvPr/>
        </p:nvSpPr>
        <p:spPr>
          <a:xfrm>
            <a:off x="381000" y="4762813"/>
            <a:ext cx="5486400" cy="276999"/>
          </a:xfrm>
          <a:prstGeom prst="rect">
            <a:avLst/>
          </a:prstGeom>
          <a:solidFill>
            <a:schemeClr val="bg1"/>
          </a:solidFill>
          <a:ln w="12700">
            <a:noFill/>
          </a:ln>
        </p:spPr>
        <p:txBody>
          <a:bodyPr vert="horz" wrap="square" lIns="0" tIns="0" rIns="0" bIns="0" rtlCol="0">
            <a:spAutoFit/>
          </a:bodyPr>
          <a:lstStyle/>
          <a:p>
            <a:pPr marL="12700" marR="5080">
              <a:lnSpc>
                <a:spcPct val="100000"/>
              </a:lnSpc>
            </a:pPr>
            <a:r>
              <a:rPr lang="en-US" sz="900">
                <a:latin typeface="Nunito" pitchFamily="2" charset="77"/>
                <a:ea typeface="Open Sans" panose="020B0606030504020204" pitchFamily="34" charset="0"/>
                <a:cs typeface="Open Sans" panose="020B0606030504020204" pitchFamily="34" charset="0"/>
              </a:rPr>
              <a:t>Regulations at </a:t>
            </a:r>
            <a:r>
              <a:rPr lang="en-US" sz="900" b="1">
                <a:latin typeface="Nunito" pitchFamily="2" charset="77"/>
                <a:ea typeface="Open Sans" panose="020B0606030504020204" pitchFamily="34" charset="0"/>
                <a:cs typeface="Open Sans" panose="020B0606030504020204" pitchFamily="34" charset="0"/>
              </a:rPr>
              <a:t>42 CFR §422.101(f)(iii); 42 CFR §422.152(g)(2)(iv) </a:t>
            </a:r>
            <a:r>
              <a:rPr lang="en-US" sz="900">
                <a:latin typeface="Nunito" pitchFamily="2" charset="77"/>
                <a:ea typeface="Open Sans" panose="020B0606030504020204" pitchFamily="34" charset="0"/>
                <a:cs typeface="Open Sans" panose="020B0606030504020204" pitchFamily="34" charset="0"/>
              </a:rPr>
              <a:t>require all SNPs to use an ICT in the management of care for each individual enrolled in the SNP.</a:t>
            </a:r>
          </a:p>
        </p:txBody>
      </p:sp>
    </p:spTree>
    <p:extLst>
      <p:ext uri="{BB962C8B-B14F-4D97-AF65-F5344CB8AC3E}">
        <p14:creationId xmlns:p14="http://schemas.microsoft.com/office/powerpoint/2010/main" val="1233074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85E83DB-40A7-014C-A91F-0550E5A77A82}"/>
              </a:ext>
            </a:extLst>
          </p:cNvPr>
          <p:cNvSpPr>
            <a:spLocks noGrp="1"/>
          </p:cNvSpPr>
          <p:nvPr>
            <p:ph type="body" sz="quarter" idx="11"/>
          </p:nvPr>
        </p:nvSpPr>
        <p:spPr>
          <a:xfrm>
            <a:off x="787179" y="103688"/>
            <a:ext cx="5195912" cy="381000"/>
          </a:xfrm>
        </p:spPr>
        <p:txBody>
          <a:bodyPr/>
          <a:lstStyle/>
          <a:p>
            <a:r>
              <a:rPr lang="en-US" sz="2400" dirty="0"/>
              <a:t>Interdisciplinary Care Team (ICT)</a:t>
            </a:r>
          </a:p>
        </p:txBody>
      </p:sp>
      <p:sp>
        <p:nvSpPr>
          <p:cNvPr id="3" name="Text Placeholder 2">
            <a:extLst>
              <a:ext uri="{FF2B5EF4-FFF2-40B4-BE49-F238E27FC236}">
                <a16:creationId xmlns:a16="http://schemas.microsoft.com/office/drawing/2014/main" id="{DB8F8809-36A7-214B-A20D-D4C7092470A8}"/>
              </a:ext>
            </a:extLst>
          </p:cNvPr>
          <p:cNvSpPr>
            <a:spLocks noGrp="1"/>
          </p:cNvSpPr>
          <p:nvPr>
            <p:ph type="body" sz="quarter" idx="12"/>
          </p:nvPr>
        </p:nvSpPr>
        <p:spPr>
          <a:xfrm>
            <a:off x="533400" y="590550"/>
            <a:ext cx="6553200" cy="3429000"/>
          </a:xfrm>
        </p:spPr>
        <p:txBody>
          <a:bodyPr/>
          <a:lstStyle/>
          <a:p>
            <a:r>
              <a:rPr kumimoji="0" lang="en-US" sz="1400" i="1" u="none" strike="noStrike" kern="1200" cap="none" spc="0" normalizeH="0" baseline="0" noProof="0" dirty="0">
                <a:ln>
                  <a:noFill/>
                </a:ln>
                <a:solidFill>
                  <a:srgbClr val="00B050"/>
                </a:solidFill>
                <a:effectLst/>
                <a:uLnTx/>
                <a:uFillTx/>
                <a:latin typeface="Nunito" pitchFamily="2" charset="77"/>
                <a:ea typeface="Open Sans Light" panose="020B0306030504020204" pitchFamily="34" charset="0"/>
                <a:cs typeface="Open Sans Light" panose="020B0306030504020204" pitchFamily="34" charset="0"/>
                <a:sym typeface="Helvetica Light"/>
              </a:rPr>
              <a:t>The Interdisciplinary Care Team is the member-centered team responsible for coordinating and managing the enrollee’s care. </a:t>
            </a:r>
          </a:p>
          <a:p>
            <a:endParaRPr lang="en-US" sz="1400" i="1" dirty="0">
              <a:solidFill>
                <a:srgbClr val="00B050"/>
              </a:solidFill>
              <a:ea typeface="Open Sans Light" panose="020B0306030504020204" pitchFamily="34" charset="0"/>
              <a:cs typeface="Open Sans Light" panose="020B0306030504020204" pitchFamily="34" charset="0"/>
              <a:sym typeface="Helvetica Light"/>
            </a:endParaRPr>
          </a:p>
          <a:p>
            <a:r>
              <a:rPr kumimoji="0" lang="en-US" sz="1400" u="none" strike="noStrike" kern="1200" cap="none" spc="0" normalizeH="0" baseline="0" noProof="0" dirty="0">
                <a:ln>
                  <a:noFill/>
                </a:ln>
                <a:effectLst/>
                <a:uLnTx/>
                <a:uFillTx/>
                <a:latin typeface="Nunito" pitchFamily="2" charset="77"/>
                <a:ea typeface="Open Sans Light" panose="020B0306030504020204" pitchFamily="34" charset="0"/>
                <a:cs typeface="Open Sans Light" panose="020B0306030504020204" pitchFamily="34" charset="0"/>
                <a:sym typeface="Helvetica Light"/>
              </a:rPr>
              <a:t>The team consists of the member, the care manager, the primary care provider and any other individuals who are responsible for caring for the member (specialists, caregivers, etc.). </a:t>
            </a:r>
          </a:p>
          <a:p>
            <a:endParaRPr lang="en-US" sz="1400" dirty="0">
              <a:ea typeface="Open Sans Light" panose="020B0306030504020204" pitchFamily="34" charset="0"/>
              <a:cs typeface="Open Sans Light" panose="020B0306030504020204" pitchFamily="34" charset="0"/>
              <a:sym typeface="Helvetica Light"/>
            </a:endParaRPr>
          </a:p>
          <a:p>
            <a:r>
              <a:rPr kumimoji="0" lang="en-US" sz="1400" u="none" strike="noStrike" kern="1200" cap="none" spc="0" normalizeH="0" baseline="0" noProof="0" dirty="0">
                <a:ln>
                  <a:noFill/>
                </a:ln>
                <a:effectLst/>
                <a:uLnTx/>
                <a:uFillTx/>
                <a:latin typeface="Nunito" pitchFamily="2" charset="77"/>
                <a:ea typeface="Open Sans Light" panose="020B0306030504020204" pitchFamily="34" charset="0"/>
                <a:cs typeface="Open Sans Light" panose="020B0306030504020204" pitchFamily="34" charset="0"/>
                <a:sym typeface="Helvetica Light"/>
              </a:rPr>
              <a:t>The purpose of the ICT is to review care, update the ICP and improve member outcomes. </a:t>
            </a:r>
          </a:p>
        </p:txBody>
      </p:sp>
      <p:pic>
        <p:nvPicPr>
          <p:cNvPr id="9" name="Picture 8" descr="Doctor standing">
            <a:extLst>
              <a:ext uri="{FF2B5EF4-FFF2-40B4-BE49-F238E27FC236}">
                <a16:creationId xmlns:a16="http://schemas.microsoft.com/office/drawing/2014/main" id="{D9B88713-EA81-FC59-CF13-1C2F478DA840}"/>
              </a:ext>
            </a:extLst>
          </p:cNvPr>
          <p:cNvPicPr>
            <a:picLocks noChangeAspect="1"/>
          </p:cNvPicPr>
          <p:nvPr/>
        </p:nvPicPr>
        <p:blipFill rotWithShape="1">
          <a:blip r:embed="rId2"/>
          <a:srcRect b="36296"/>
          <a:stretch/>
        </p:blipFill>
        <p:spPr>
          <a:xfrm>
            <a:off x="7391400" y="1866900"/>
            <a:ext cx="1534612" cy="3276600"/>
          </a:xfrm>
          <a:prstGeom prst="rect">
            <a:avLst/>
          </a:prstGeom>
        </p:spPr>
      </p:pic>
      <p:sp>
        <p:nvSpPr>
          <p:cNvPr id="10" name="object 3">
            <a:extLst>
              <a:ext uri="{FF2B5EF4-FFF2-40B4-BE49-F238E27FC236}">
                <a16:creationId xmlns:a16="http://schemas.microsoft.com/office/drawing/2014/main" id="{E2E173ED-53A6-43BA-E627-21B2CFEC6D0A}"/>
              </a:ext>
            </a:extLst>
          </p:cNvPr>
          <p:cNvSpPr txBox="1"/>
          <p:nvPr/>
        </p:nvSpPr>
        <p:spPr>
          <a:xfrm>
            <a:off x="381000" y="4762813"/>
            <a:ext cx="5486400" cy="276999"/>
          </a:xfrm>
          <a:prstGeom prst="rect">
            <a:avLst/>
          </a:prstGeom>
          <a:solidFill>
            <a:schemeClr val="bg1"/>
          </a:solidFill>
          <a:ln w="12700">
            <a:noFill/>
          </a:ln>
        </p:spPr>
        <p:txBody>
          <a:bodyPr vert="horz" wrap="square" lIns="0" tIns="0" rIns="0" bIns="0" rtlCol="0">
            <a:spAutoFit/>
          </a:bodyPr>
          <a:lstStyle/>
          <a:p>
            <a:pPr marL="12700" marR="5080">
              <a:lnSpc>
                <a:spcPct val="100000"/>
              </a:lnSpc>
            </a:pPr>
            <a:r>
              <a:rPr lang="en-US" sz="900">
                <a:latin typeface="Nunito" pitchFamily="2" charset="77"/>
                <a:ea typeface="Open Sans" panose="020B0606030504020204" pitchFamily="34" charset="0"/>
                <a:cs typeface="Open Sans" panose="020B0606030504020204" pitchFamily="34" charset="0"/>
              </a:rPr>
              <a:t>Regulations at </a:t>
            </a:r>
            <a:r>
              <a:rPr lang="en-US" sz="900" b="1">
                <a:latin typeface="Nunito" pitchFamily="2" charset="77"/>
                <a:ea typeface="Open Sans" panose="020B0606030504020204" pitchFamily="34" charset="0"/>
                <a:cs typeface="Open Sans" panose="020B0606030504020204" pitchFamily="34" charset="0"/>
              </a:rPr>
              <a:t>42 CFR §422.101(f)(iii); 42 CFR §422.152(g)(2)(iv) </a:t>
            </a:r>
            <a:r>
              <a:rPr lang="en-US" sz="900">
                <a:latin typeface="Nunito" pitchFamily="2" charset="77"/>
                <a:ea typeface="Open Sans" panose="020B0606030504020204" pitchFamily="34" charset="0"/>
                <a:cs typeface="Open Sans" panose="020B0606030504020204" pitchFamily="34" charset="0"/>
              </a:rPr>
              <a:t>require all SNPs to use an ICT in the management of care for each individual enrolled in the SNP.</a:t>
            </a:r>
          </a:p>
        </p:txBody>
      </p:sp>
    </p:spTree>
    <p:extLst>
      <p:ext uri="{BB962C8B-B14F-4D97-AF65-F5344CB8AC3E}">
        <p14:creationId xmlns:p14="http://schemas.microsoft.com/office/powerpoint/2010/main" val="15846854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0082156-48C8-384B-8C5F-D96318235565}"/>
              </a:ext>
            </a:extLst>
          </p:cNvPr>
          <p:cNvSpPr>
            <a:spLocks noGrp="1"/>
          </p:cNvSpPr>
          <p:nvPr>
            <p:ph type="body" sz="quarter" idx="11"/>
          </p:nvPr>
        </p:nvSpPr>
        <p:spPr/>
        <p:txBody>
          <a:bodyPr/>
          <a:lstStyle/>
          <a:p>
            <a:r>
              <a:rPr lang="en-US" dirty="0"/>
              <a:t>Transition of Care (TOC)</a:t>
            </a:r>
          </a:p>
        </p:txBody>
      </p:sp>
      <p:sp>
        <p:nvSpPr>
          <p:cNvPr id="3" name="Text Placeholder 2">
            <a:extLst>
              <a:ext uri="{FF2B5EF4-FFF2-40B4-BE49-F238E27FC236}">
                <a16:creationId xmlns:a16="http://schemas.microsoft.com/office/drawing/2014/main" id="{BF72691B-A7C8-3841-BC38-AFF7B02C0CC6}"/>
              </a:ext>
            </a:extLst>
          </p:cNvPr>
          <p:cNvSpPr>
            <a:spLocks noGrp="1"/>
          </p:cNvSpPr>
          <p:nvPr>
            <p:ph type="body" sz="quarter" idx="12"/>
          </p:nvPr>
        </p:nvSpPr>
        <p:spPr>
          <a:xfrm>
            <a:off x="871829" y="1136017"/>
            <a:ext cx="7205373" cy="3569333"/>
          </a:xfrm>
        </p:spPr>
        <p:txBody>
          <a:bodyPr/>
          <a:lstStyle/>
          <a:p>
            <a:pPr marL="0" indent="0">
              <a:buNone/>
            </a:pPr>
            <a:r>
              <a:rPr lang="en-US" dirty="0"/>
              <a:t>When ATRIO is made aware of a Transition of Care (TOC) we support the member through each step. </a:t>
            </a:r>
          </a:p>
          <a:p>
            <a:pPr marL="0" indent="0">
              <a:buNone/>
            </a:pPr>
            <a:r>
              <a:rPr lang="en-US" sz="1400" b="1" dirty="0"/>
              <a:t>Upon notification of admission: </a:t>
            </a:r>
          </a:p>
          <a:p>
            <a:pPr lvl="1">
              <a:buClr>
                <a:schemeClr val="accent1">
                  <a:lumMod val="75000"/>
                </a:schemeClr>
              </a:buClr>
              <a:buFont typeface="Wingdings" panose="05000000000000000000" pitchFamily="2" charset="2"/>
              <a:buChar char="q"/>
            </a:pPr>
            <a:r>
              <a:rPr lang="en-US" dirty="0"/>
              <a:t>The TOC coordinator reaches out to the member to provide them with a single point of contact to support them throughout their transition. </a:t>
            </a:r>
          </a:p>
          <a:p>
            <a:pPr lvl="1">
              <a:buClr>
                <a:schemeClr val="accent1">
                  <a:lumMod val="75000"/>
                </a:schemeClr>
              </a:buClr>
              <a:buFont typeface="Wingdings" panose="05000000000000000000" pitchFamily="2" charset="2"/>
              <a:buChar char="q"/>
            </a:pPr>
            <a:r>
              <a:rPr lang="en-US" dirty="0"/>
              <a:t>The most recent individualized care plan is shared with the facility (if available)</a:t>
            </a:r>
          </a:p>
          <a:p>
            <a:pPr lvl="1">
              <a:lnSpc>
                <a:spcPct val="200000"/>
              </a:lnSpc>
              <a:buClr>
                <a:schemeClr val="accent1">
                  <a:lumMod val="75000"/>
                </a:schemeClr>
              </a:buClr>
              <a:buFont typeface="Wingdings" panose="05000000000000000000" pitchFamily="2" charset="2"/>
              <a:buChar char="q"/>
            </a:pPr>
            <a:r>
              <a:rPr lang="en-US" dirty="0"/>
              <a:t>The primary care provider is notified of the admission </a:t>
            </a:r>
          </a:p>
          <a:p>
            <a:pPr marL="0" indent="0">
              <a:buNone/>
            </a:pPr>
            <a:r>
              <a:rPr lang="en-US" sz="1400" b="1" dirty="0"/>
              <a:t>Upon notification of discharge: </a:t>
            </a:r>
          </a:p>
          <a:p>
            <a:pPr lvl="1">
              <a:buClr>
                <a:schemeClr val="accent1">
                  <a:lumMod val="75000"/>
                </a:schemeClr>
              </a:buClr>
              <a:buFont typeface="Wingdings" panose="05000000000000000000" pitchFamily="2" charset="2"/>
              <a:buChar char="q"/>
            </a:pPr>
            <a:r>
              <a:rPr lang="en-US" dirty="0"/>
              <a:t>The CM outreaches the member at home to discuss discharge needs and offer post TOC meals</a:t>
            </a:r>
          </a:p>
          <a:p>
            <a:pPr lvl="1">
              <a:buClr>
                <a:schemeClr val="accent1">
                  <a:lumMod val="75000"/>
                </a:schemeClr>
              </a:buClr>
              <a:buFont typeface="Wingdings" panose="05000000000000000000" pitchFamily="2" charset="2"/>
              <a:buChar char="q"/>
            </a:pPr>
            <a:r>
              <a:rPr lang="en-US" dirty="0"/>
              <a:t>The provider is notified of the discharge </a:t>
            </a:r>
          </a:p>
          <a:p>
            <a:endParaRPr lang="en-US" dirty="0"/>
          </a:p>
        </p:txBody>
      </p:sp>
      <p:sp>
        <p:nvSpPr>
          <p:cNvPr id="4" name="Text Placeholder 3">
            <a:extLst>
              <a:ext uri="{FF2B5EF4-FFF2-40B4-BE49-F238E27FC236}">
                <a16:creationId xmlns:a16="http://schemas.microsoft.com/office/drawing/2014/main" id="{C318C9EE-6147-C140-9EB4-23BDF4D6CD64}"/>
              </a:ext>
            </a:extLst>
          </p:cNvPr>
          <p:cNvSpPr>
            <a:spLocks noGrp="1"/>
          </p:cNvSpPr>
          <p:nvPr>
            <p:ph type="body" sz="quarter" idx="13"/>
          </p:nvPr>
        </p:nvSpPr>
        <p:spPr>
          <a:xfrm>
            <a:off x="762000" y="764239"/>
            <a:ext cx="5111262" cy="339281"/>
          </a:xfrm>
        </p:spPr>
        <p:txBody>
          <a:bodyPr/>
          <a:lstStyle/>
          <a:p>
            <a:r>
              <a:rPr lang="en-US" sz="1600" dirty="0">
                <a:solidFill>
                  <a:srgbClr val="00B050"/>
                </a:solidFill>
              </a:rPr>
              <a:t>Care Transition Protocols</a:t>
            </a:r>
          </a:p>
        </p:txBody>
      </p:sp>
      <p:sp>
        <p:nvSpPr>
          <p:cNvPr id="6" name="object 3">
            <a:extLst>
              <a:ext uri="{FF2B5EF4-FFF2-40B4-BE49-F238E27FC236}">
                <a16:creationId xmlns:a16="http://schemas.microsoft.com/office/drawing/2014/main" id="{71276A6D-CBF6-3262-0243-FE94427434B9}"/>
              </a:ext>
            </a:extLst>
          </p:cNvPr>
          <p:cNvSpPr txBox="1"/>
          <p:nvPr/>
        </p:nvSpPr>
        <p:spPr>
          <a:xfrm>
            <a:off x="457200" y="4898305"/>
            <a:ext cx="6778504" cy="138499"/>
          </a:xfrm>
          <a:prstGeom prst="rect">
            <a:avLst/>
          </a:prstGeom>
          <a:solidFill>
            <a:schemeClr val="bg1"/>
          </a:solidFill>
          <a:ln w="12700">
            <a:noFill/>
          </a:ln>
        </p:spPr>
        <p:txBody>
          <a:bodyPr vert="horz" wrap="square" lIns="0" tIns="0" rIns="0" bIns="0" rtlCol="0">
            <a:spAutoFit/>
          </a:bodyPr>
          <a:lstStyle/>
          <a:p>
            <a:pPr marL="12700">
              <a:lnSpc>
                <a:spcPct val="100000"/>
              </a:lnSpc>
            </a:pPr>
            <a:r>
              <a:rPr sz="900">
                <a:latin typeface="Nunito" pitchFamily="2" charset="77"/>
                <a:ea typeface="Open Sans" panose="020B0606030504020204" pitchFamily="34" charset="0"/>
                <a:cs typeface="Open Sans" panose="020B0606030504020204" pitchFamily="34" charset="0"/>
              </a:rPr>
              <a:t>Regulations at </a:t>
            </a:r>
            <a:r>
              <a:rPr sz="900" b="1">
                <a:latin typeface="Nunito" pitchFamily="2" charset="77"/>
                <a:ea typeface="Open Sans" panose="020B0606030504020204" pitchFamily="34" charset="0"/>
                <a:cs typeface="Open Sans" panose="020B0606030504020204" pitchFamily="34" charset="0"/>
              </a:rPr>
              <a:t>42 CFR §422.101(f)(2)(iii-v); 42 CFR §422.152(g)(2)(vii-x) </a:t>
            </a:r>
            <a:r>
              <a:rPr sz="900">
                <a:latin typeface="Nunito" pitchFamily="2" charset="77"/>
                <a:ea typeface="Open Sans" panose="020B0606030504020204" pitchFamily="34" charset="0"/>
                <a:cs typeface="Open Sans" panose="020B0606030504020204" pitchFamily="34" charset="0"/>
              </a:rPr>
              <a:t>require all SNPs to coordinate the delivery of care.</a:t>
            </a:r>
          </a:p>
        </p:txBody>
      </p:sp>
    </p:spTree>
    <p:extLst>
      <p:ext uri="{BB962C8B-B14F-4D97-AF65-F5344CB8AC3E}">
        <p14:creationId xmlns:p14="http://schemas.microsoft.com/office/powerpoint/2010/main" val="11838808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DFBCAF-477D-FF8A-99D1-7F9D4BABA42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1B94F98-1FA9-FDDF-B6F9-A2D849033D43}"/>
              </a:ext>
            </a:extLst>
          </p:cNvPr>
          <p:cNvSpPr>
            <a:spLocks noGrp="1"/>
          </p:cNvSpPr>
          <p:nvPr>
            <p:ph type="body" sz="quarter" idx="11"/>
          </p:nvPr>
        </p:nvSpPr>
        <p:spPr/>
        <p:txBody>
          <a:bodyPr/>
          <a:lstStyle/>
          <a:p>
            <a:r>
              <a:rPr lang="en-US" sz="2400" dirty="0"/>
              <a:t>Behavioral (BH) Health Coordination </a:t>
            </a:r>
          </a:p>
        </p:txBody>
      </p:sp>
      <p:sp>
        <p:nvSpPr>
          <p:cNvPr id="3" name="Text Placeholder 2">
            <a:extLst>
              <a:ext uri="{FF2B5EF4-FFF2-40B4-BE49-F238E27FC236}">
                <a16:creationId xmlns:a16="http://schemas.microsoft.com/office/drawing/2014/main" id="{82822945-24E6-10C2-739B-0FB8CDAAEBD7}"/>
              </a:ext>
            </a:extLst>
          </p:cNvPr>
          <p:cNvSpPr>
            <a:spLocks noGrp="1"/>
          </p:cNvSpPr>
          <p:nvPr>
            <p:ph type="body" sz="quarter" idx="12"/>
          </p:nvPr>
        </p:nvSpPr>
        <p:spPr>
          <a:xfrm>
            <a:off x="871829" y="1383071"/>
            <a:ext cx="7205373" cy="3371809"/>
          </a:xfrm>
        </p:spPr>
        <p:txBody>
          <a:bodyPr/>
          <a:lstStyle/>
          <a:p>
            <a:pPr>
              <a:lnSpc>
                <a:spcPct val="150000"/>
              </a:lnSpc>
              <a:buFont typeface="Wingdings" panose="05000000000000000000" pitchFamily="2" charset="2"/>
              <a:buChar char="q"/>
            </a:pPr>
            <a:r>
              <a:rPr lang="en-US" dirty="0">
                <a:latin typeface="Arial" panose="020B0604020202020204" pitchFamily="34" charset="0"/>
                <a:cs typeface="Arial" panose="020B0604020202020204" pitchFamily="34" charset="0"/>
              </a:rPr>
              <a:t>ATRIO supports members identified with behavioral health needs through clinical assessment and ongoing evaluation of those needs, as well as coordination and referral to appropriate behavioral health specialists and services.</a:t>
            </a:r>
          </a:p>
          <a:p>
            <a:pPr>
              <a:lnSpc>
                <a:spcPct val="150000"/>
              </a:lnSpc>
              <a:buFont typeface="Wingdings" panose="05000000000000000000" pitchFamily="2" charset="2"/>
              <a:buChar char="q"/>
            </a:pPr>
            <a:endParaRPr lang="en-US"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q"/>
            </a:pPr>
            <a:r>
              <a:rPr lang="en-US" dirty="0">
                <a:latin typeface="Arial" panose="020B0604020202020204" pitchFamily="34" charset="0"/>
                <a:cs typeface="Arial" panose="020B0604020202020204" pitchFamily="34" charset="0"/>
              </a:rPr>
              <a:t>Identified behavioral health needs are incorporated into the member’s Individualized Care Plan (ICP) to ensure a comprehensive, integrated approach to care.</a:t>
            </a:r>
          </a:p>
          <a:p>
            <a:pPr>
              <a:lnSpc>
                <a:spcPct val="150000"/>
              </a:lnSpc>
              <a:buFont typeface="Wingdings" panose="05000000000000000000" pitchFamily="2" charset="2"/>
              <a:buChar char="q"/>
            </a:pPr>
            <a:endParaRPr lang="en-US" dirty="0">
              <a:latin typeface="Arial" panose="020B0604020202020204" pitchFamily="34" charset="0"/>
              <a:cs typeface="Arial" panose="020B0604020202020204" pitchFamily="34" charset="0"/>
            </a:endParaRPr>
          </a:p>
          <a:p>
            <a:pPr>
              <a:lnSpc>
                <a:spcPct val="150000"/>
              </a:lnSpc>
              <a:buFont typeface="Wingdings" panose="05000000000000000000" pitchFamily="2" charset="2"/>
              <a:buChar char="q"/>
            </a:pPr>
            <a:r>
              <a:rPr lang="en-US" dirty="0">
                <a:latin typeface="Arial" panose="020B0604020202020204" pitchFamily="34" charset="0"/>
                <a:cs typeface="Arial" panose="020B0604020202020204" pitchFamily="34" charset="0"/>
              </a:rPr>
              <a:t>The RN Care Manager may also coordinate with behavioral health providers, monitor member engagement in recommended services, and adjust care management interventions as needed to address evolving behavioral health needs.</a:t>
            </a:r>
          </a:p>
        </p:txBody>
      </p:sp>
      <p:sp>
        <p:nvSpPr>
          <p:cNvPr id="4" name="Text Placeholder 3">
            <a:extLst>
              <a:ext uri="{FF2B5EF4-FFF2-40B4-BE49-F238E27FC236}">
                <a16:creationId xmlns:a16="http://schemas.microsoft.com/office/drawing/2014/main" id="{795D3A42-311F-07B8-C323-6CDE058A1A5D}"/>
              </a:ext>
            </a:extLst>
          </p:cNvPr>
          <p:cNvSpPr>
            <a:spLocks noGrp="1"/>
          </p:cNvSpPr>
          <p:nvPr>
            <p:ph type="body" sz="quarter" idx="13"/>
          </p:nvPr>
        </p:nvSpPr>
        <p:spPr>
          <a:xfrm>
            <a:off x="762000" y="764239"/>
            <a:ext cx="5111262" cy="339281"/>
          </a:xfrm>
        </p:spPr>
        <p:txBody>
          <a:bodyPr/>
          <a:lstStyle/>
          <a:p>
            <a:r>
              <a:rPr lang="en-US" sz="1600" dirty="0"/>
              <a:t>Supporting Members’ Behavioral Health Needs</a:t>
            </a:r>
          </a:p>
          <a:p>
            <a:endParaRPr lang="en-US" sz="1600" b="0" dirty="0"/>
          </a:p>
        </p:txBody>
      </p:sp>
      <p:sp>
        <p:nvSpPr>
          <p:cNvPr id="6" name="object 3">
            <a:extLst>
              <a:ext uri="{FF2B5EF4-FFF2-40B4-BE49-F238E27FC236}">
                <a16:creationId xmlns:a16="http://schemas.microsoft.com/office/drawing/2014/main" id="{684CCB58-6FD3-BDA6-3FD8-3B3DC3D0C0F0}"/>
              </a:ext>
            </a:extLst>
          </p:cNvPr>
          <p:cNvSpPr txBox="1"/>
          <p:nvPr/>
        </p:nvSpPr>
        <p:spPr>
          <a:xfrm>
            <a:off x="457200" y="4898305"/>
            <a:ext cx="6778504" cy="138499"/>
          </a:xfrm>
          <a:prstGeom prst="rect">
            <a:avLst/>
          </a:prstGeom>
          <a:solidFill>
            <a:schemeClr val="bg1"/>
          </a:solidFill>
          <a:ln w="12700">
            <a:noFill/>
          </a:ln>
        </p:spPr>
        <p:txBody>
          <a:bodyPr vert="horz" wrap="square" lIns="0" tIns="0" rIns="0" bIns="0" rtlCol="0">
            <a:spAutoFit/>
          </a:bodyPr>
          <a:lstStyle/>
          <a:p>
            <a:pPr marL="12700">
              <a:lnSpc>
                <a:spcPct val="100000"/>
              </a:lnSpc>
            </a:pPr>
            <a:r>
              <a:rPr sz="900">
                <a:latin typeface="Nunito" pitchFamily="2" charset="77"/>
                <a:ea typeface="Open Sans" panose="020B0606030504020204" pitchFamily="34" charset="0"/>
                <a:cs typeface="Open Sans" panose="020B0606030504020204" pitchFamily="34" charset="0"/>
              </a:rPr>
              <a:t>Regulations at </a:t>
            </a:r>
            <a:r>
              <a:rPr sz="900" b="1">
                <a:latin typeface="Nunito" pitchFamily="2" charset="77"/>
                <a:ea typeface="Open Sans" panose="020B0606030504020204" pitchFamily="34" charset="0"/>
                <a:cs typeface="Open Sans" panose="020B0606030504020204" pitchFamily="34" charset="0"/>
              </a:rPr>
              <a:t>42 CFR §422.101(f)(2)(iii-v); 42 CFR §422.152(g)(2)(vii-x) </a:t>
            </a:r>
            <a:r>
              <a:rPr sz="900">
                <a:latin typeface="Nunito" pitchFamily="2" charset="77"/>
                <a:ea typeface="Open Sans" panose="020B0606030504020204" pitchFamily="34" charset="0"/>
                <a:cs typeface="Open Sans" panose="020B0606030504020204" pitchFamily="34" charset="0"/>
              </a:rPr>
              <a:t>require all SNPs to coordinate the delivery of care.</a:t>
            </a:r>
          </a:p>
        </p:txBody>
      </p:sp>
    </p:spTree>
    <p:extLst>
      <p:ext uri="{BB962C8B-B14F-4D97-AF65-F5344CB8AC3E}">
        <p14:creationId xmlns:p14="http://schemas.microsoft.com/office/powerpoint/2010/main" val="2301579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D9532F-EBA4-7690-A07A-776A9A1C971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E789C68-010C-C36A-2366-1FC8850891F2}"/>
              </a:ext>
            </a:extLst>
          </p:cNvPr>
          <p:cNvSpPr>
            <a:spLocks noGrp="1"/>
          </p:cNvSpPr>
          <p:nvPr>
            <p:ph type="body" sz="quarter" idx="11"/>
          </p:nvPr>
        </p:nvSpPr>
        <p:spPr/>
        <p:txBody>
          <a:bodyPr/>
          <a:lstStyle/>
          <a:p>
            <a:r>
              <a:rPr lang="en-US" sz="2400" dirty="0"/>
              <a:t>Most Vulnerable Members </a:t>
            </a:r>
          </a:p>
        </p:txBody>
      </p:sp>
      <p:sp>
        <p:nvSpPr>
          <p:cNvPr id="3" name="Text Placeholder 2">
            <a:extLst>
              <a:ext uri="{FF2B5EF4-FFF2-40B4-BE49-F238E27FC236}">
                <a16:creationId xmlns:a16="http://schemas.microsoft.com/office/drawing/2014/main" id="{B747D471-FC6D-03D3-C645-D7D4EE642D05}"/>
              </a:ext>
            </a:extLst>
          </p:cNvPr>
          <p:cNvSpPr>
            <a:spLocks noGrp="1"/>
          </p:cNvSpPr>
          <p:nvPr>
            <p:ph type="body" sz="quarter" idx="12"/>
          </p:nvPr>
        </p:nvSpPr>
        <p:spPr>
          <a:xfrm>
            <a:off x="871829" y="1136017"/>
            <a:ext cx="7205373" cy="3618863"/>
          </a:xfrm>
        </p:spPr>
        <p:txBody>
          <a:bodyPr/>
          <a:lstStyle/>
          <a:p>
            <a:pPr marL="0" indent="0">
              <a:buNone/>
            </a:pPr>
            <a:r>
              <a:rPr lang="en-US" b="1" dirty="0">
                <a:solidFill>
                  <a:schemeClr val="accent2"/>
                </a:solidFill>
                <a:latin typeface="Arial" panose="020B0604020202020204" pitchFamily="34" charset="0"/>
                <a:cs typeface="Arial" panose="020B0604020202020204" pitchFamily="34" charset="0"/>
              </a:rPr>
              <a:t>Most</a:t>
            </a:r>
            <a:r>
              <a:rPr lang="en-US" b="1" dirty="0">
                <a:latin typeface="Arial" panose="020B0604020202020204" pitchFamily="34" charset="0"/>
                <a:cs typeface="Arial" panose="020B0604020202020204" pitchFamily="34" charset="0"/>
              </a:rPr>
              <a:t> </a:t>
            </a:r>
            <a:r>
              <a:rPr lang="en-US" b="1" dirty="0">
                <a:solidFill>
                  <a:schemeClr val="accent2"/>
                </a:solidFill>
                <a:latin typeface="Arial" panose="020B0604020202020204" pitchFamily="34" charset="0"/>
                <a:cs typeface="Arial" panose="020B0604020202020204" pitchFamily="34" charset="0"/>
              </a:rPr>
              <a:t>Vulnerable Members</a:t>
            </a:r>
            <a:r>
              <a:rPr lang="en-US" b="1" dirty="0">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are identified through a multi-factor approach that incorporates:</a:t>
            </a:r>
          </a:p>
          <a:p>
            <a:pPr lvl="1">
              <a:buClr>
                <a:schemeClr val="accent1">
                  <a:lumMod val="75000"/>
                </a:schemeClr>
              </a:buClr>
              <a:buFont typeface="Wingdings" panose="05000000000000000000" pitchFamily="2" charset="2"/>
              <a:buChar char="q"/>
            </a:pPr>
            <a:r>
              <a:rPr lang="en-US" dirty="0">
                <a:latin typeface="Arial" panose="020B0604020202020204" pitchFamily="34" charset="0"/>
                <a:cs typeface="Arial" panose="020B0604020202020204" pitchFamily="34" charset="0"/>
              </a:rPr>
              <a:t>Health Risk Assessment (HRA) findings</a:t>
            </a:r>
          </a:p>
          <a:p>
            <a:pPr lvl="1">
              <a:buClr>
                <a:schemeClr val="accent1">
                  <a:lumMod val="75000"/>
                </a:schemeClr>
              </a:buClr>
              <a:buFont typeface="Wingdings" panose="05000000000000000000" pitchFamily="2" charset="2"/>
              <a:buChar char="q"/>
            </a:pPr>
            <a:r>
              <a:rPr lang="en-US" dirty="0">
                <a:latin typeface="Arial" panose="020B0604020202020204" pitchFamily="34" charset="0"/>
                <a:cs typeface="Arial" panose="020B0604020202020204" pitchFamily="34" charset="0"/>
              </a:rPr>
              <a:t>Utilization patterns, including inpatient admissions, emergency department use, and readmissions</a:t>
            </a:r>
          </a:p>
          <a:p>
            <a:pPr lvl="1">
              <a:buClr>
                <a:schemeClr val="accent1">
                  <a:lumMod val="75000"/>
                </a:schemeClr>
              </a:buClr>
              <a:buFont typeface="Wingdings" panose="05000000000000000000" pitchFamily="2" charset="2"/>
              <a:buChar char="q"/>
            </a:pPr>
            <a:r>
              <a:rPr lang="en-US" dirty="0">
                <a:latin typeface="Arial" panose="020B0604020202020204" pitchFamily="34" charset="0"/>
                <a:cs typeface="Arial" panose="020B0604020202020204" pitchFamily="34" charset="0"/>
              </a:rPr>
              <a:t>Clinical indicators, such as disease severity, multiple chronic conditions, and complex medication regimens</a:t>
            </a:r>
          </a:p>
          <a:p>
            <a:pPr lvl="1">
              <a:buClr>
                <a:schemeClr val="accent1">
                  <a:lumMod val="75000"/>
                </a:schemeClr>
              </a:buClr>
              <a:buFont typeface="Wingdings" panose="05000000000000000000" pitchFamily="2" charset="2"/>
              <a:buChar char="q"/>
            </a:pPr>
            <a:r>
              <a:rPr lang="en-US" dirty="0">
                <a:latin typeface="Arial" panose="020B0604020202020204" pitchFamily="34" charset="0"/>
                <a:cs typeface="Arial" panose="020B0604020202020204" pitchFamily="34" charset="0"/>
              </a:rPr>
              <a:t>Clinical judgement </a:t>
            </a:r>
          </a:p>
          <a:p>
            <a:endParaRPr lang="en-US" dirty="0">
              <a:latin typeface="Arial" panose="020B0604020202020204" pitchFamily="34" charset="0"/>
              <a:cs typeface="Arial" panose="020B0604020202020204" pitchFamily="34" charset="0"/>
            </a:endParaRPr>
          </a:p>
          <a:p>
            <a:pPr marL="0" indent="0" algn="ctr">
              <a:buNone/>
            </a:pPr>
            <a:r>
              <a:rPr lang="en-US" sz="1600" b="1" dirty="0">
                <a:solidFill>
                  <a:schemeClr val="accent2"/>
                </a:solidFill>
                <a:latin typeface="Arial" panose="020B0604020202020204" pitchFamily="34" charset="0"/>
                <a:cs typeface="Arial" panose="020B0604020202020204" pitchFamily="34" charset="0"/>
              </a:rPr>
              <a:t>These members receive increased outreach and enhanced monitoring </a:t>
            </a:r>
          </a:p>
        </p:txBody>
      </p:sp>
      <p:sp>
        <p:nvSpPr>
          <p:cNvPr id="6" name="object 3">
            <a:extLst>
              <a:ext uri="{FF2B5EF4-FFF2-40B4-BE49-F238E27FC236}">
                <a16:creationId xmlns:a16="http://schemas.microsoft.com/office/drawing/2014/main" id="{466EE16E-03C1-D6C5-000B-C96E61C4CEEE}"/>
              </a:ext>
            </a:extLst>
          </p:cNvPr>
          <p:cNvSpPr txBox="1"/>
          <p:nvPr/>
        </p:nvSpPr>
        <p:spPr>
          <a:xfrm>
            <a:off x="457200" y="4898305"/>
            <a:ext cx="6778504" cy="138499"/>
          </a:xfrm>
          <a:prstGeom prst="rect">
            <a:avLst/>
          </a:prstGeom>
          <a:solidFill>
            <a:schemeClr val="bg1"/>
          </a:solidFill>
          <a:ln w="12700">
            <a:noFill/>
          </a:ln>
        </p:spPr>
        <p:txBody>
          <a:bodyPr vert="horz" wrap="square" lIns="0" tIns="0" rIns="0" bIns="0" rtlCol="0">
            <a:spAutoFit/>
          </a:bodyPr>
          <a:lstStyle/>
          <a:p>
            <a:pPr marL="12700">
              <a:lnSpc>
                <a:spcPct val="100000"/>
              </a:lnSpc>
            </a:pPr>
            <a:r>
              <a:rPr sz="900">
                <a:latin typeface="Nunito" pitchFamily="2" charset="77"/>
                <a:ea typeface="Open Sans" panose="020B0606030504020204" pitchFamily="34" charset="0"/>
                <a:cs typeface="Open Sans" panose="020B0606030504020204" pitchFamily="34" charset="0"/>
              </a:rPr>
              <a:t>Regulations at </a:t>
            </a:r>
            <a:r>
              <a:rPr sz="900" b="1">
                <a:latin typeface="Nunito" pitchFamily="2" charset="77"/>
                <a:ea typeface="Open Sans" panose="020B0606030504020204" pitchFamily="34" charset="0"/>
                <a:cs typeface="Open Sans" panose="020B0606030504020204" pitchFamily="34" charset="0"/>
              </a:rPr>
              <a:t>42 CFR §422.101(f)(2)(iii-v); 42 CFR §422.152(g)(2)(vii-x) </a:t>
            </a:r>
            <a:r>
              <a:rPr sz="900">
                <a:latin typeface="Nunito" pitchFamily="2" charset="77"/>
                <a:ea typeface="Open Sans" panose="020B0606030504020204" pitchFamily="34" charset="0"/>
                <a:cs typeface="Open Sans" panose="020B0606030504020204" pitchFamily="34" charset="0"/>
              </a:rPr>
              <a:t>require all SNPs to coordinate the delivery of care.</a:t>
            </a:r>
          </a:p>
        </p:txBody>
      </p:sp>
    </p:spTree>
    <p:extLst>
      <p:ext uri="{BB962C8B-B14F-4D97-AF65-F5344CB8AC3E}">
        <p14:creationId xmlns:p14="http://schemas.microsoft.com/office/powerpoint/2010/main" val="3270480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8A3D5-2B27-3223-BE43-2A82E0C1945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F352251-489B-0E27-1878-46DC2B97680E}"/>
              </a:ext>
            </a:extLst>
          </p:cNvPr>
          <p:cNvSpPr>
            <a:spLocks noGrp="1"/>
          </p:cNvSpPr>
          <p:nvPr>
            <p:ph type="body" sz="quarter" idx="11"/>
          </p:nvPr>
        </p:nvSpPr>
        <p:spPr/>
        <p:txBody>
          <a:bodyPr/>
          <a:lstStyle/>
          <a:p>
            <a:r>
              <a:rPr lang="en-US" sz="2400" dirty="0"/>
              <a:t>Provider Overview </a:t>
            </a:r>
          </a:p>
        </p:txBody>
      </p:sp>
      <p:sp>
        <p:nvSpPr>
          <p:cNvPr id="3" name="Text Placeholder 2">
            <a:extLst>
              <a:ext uri="{FF2B5EF4-FFF2-40B4-BE49-F238E27FC236}">
                <a16:creationId xmlns:a16="http://schemas.microsoft.com/office/drawing/2014/main" id="{AA42FD30-8CC0-E8F6-7755-22514A52EE39}"/>
              </a:ext>
            </a:extLst>
          </p:cNvPr>
          <p:cNvSpPr>
            <a:spLocks noGrp="1"/>
          </p:cNvSpPr>
          <p:nvPr>
            <p:ph type="body" sz="quarter" idx="12"/>
          </p:nvPr>
        </p:nvSpPr>
        <p:spPr>
          <a:xfrm>
            <a:off x="871829" y="1136017"/>
            <a:ext cx="7205373" cy="3618863"/>
          </a:xfrm>
        </p:spPr>
        <p:txBody>
          <a:bodyPr/>
          <a:lstStyle/>
          <a:p>
            <a:pPr marL="0" indent="0" algn="ctr">
              <a:buNone/>
            </a:pPr>
            <a:r>
              <a:rPr lang="en-US" sz="1800" b="1" dirty="0">
                <a:solidFill>
                  <a:schemeClr val="accent2"/>
                </a:solidFill>
                <a:latin typeface="Arial" panose="020B0604020202020204" pitchFamily="34" charset="0"/>
                <a:cs typeface="Arial" panose="020B0604020202020204" pitchFamily="34" charset="0"/>
              </a:rPr>
              <a:t>Providers are key partners in care coordination. </a:t>
            </a:r>
            <a:endParaRPr lang="en-US" sz="1600" b="1" dirty="0">
              <a:solidFill>
                <a:schemeClr val="accent2"/>
              </a:solidFill>
              <a:latin typeface="Arial" panose="020B0604020202020204" pitchFamily="34" charset="0"/>
              <a:cs typeface="Arial" panose="020B0604020202020204" pitchFamily="34" charset="0"/>
            </a:endParaRPr>
          </a:p>
          <a:p>
            <a:pPr marL="0" indent="0">
              <a:buNone/>
            </a:pPr>
            <a:r>
              <a:rPr lang="en-US" sz="1600" b="1" dirty="0">
                <a:solidFill>
                  <a:schemeClr val="accent2"/>
                </a:solidFill>
                <a:latin typeface="Arial" panose="020B0604020202020204" pitchFamily="34" charset="0"/>
                <a:cs typeface="Arial" panose="020B0604020202020204" pitchFamily="34" charset="0"/>
              </a:rPr>
              <a:t>Providers: </a:t>
            </a:r>
          </a:p>
          <a:p>
            <a:pPr lvl="1">
              <a:buClr>
                <a:schemeClr val="accent1">
                  <a:lumMod val="75000"/>
                </a:schemeClr>
              </a:buClr>
              <a:buFont typeface="Wingdings" panose="05000000000000000000" pitchFamily="2" charset="2"/>
              <a:buChar char="q"/>
            </a:pPr>
            <a:r>
              <a:rPr lang="en-US" sz="1400" dirty="0">
                <a:latin typeface="Arial" panose="020B0604020202020204" pitchFamily="34" charset="0"/>
                <a:cs typeface="Arial" panose="020B0604020202020204" pitchFamily="34" charset="0"/>
              </a:rPr>
              <a:t>Collaborate with Care Managers and Support Staff</a:t>
            </a:r>
          </a:p>
          <a:p>
            <a:pPr lvl="1">
              <a:buClr>
                <a:schemeClr val="accent1">
                  <a:lumMod val="75000"/>
                </a:schemeClr>
              </a:buClr>
              <a:buFont typeface="Wingdings" panose="05000000000000000000" pitchFamily="2" charset="2"/>
              <a:buChar char="q"/>
            </a:pPr>
            <a:r>
              <a:rPr lang="en-US" sz="1400" dirty="0">
                <a:latin typeface="Arial" panose="020B0604020202020204" pitchFamily="34" charset="0"/>
                <a:cs typeface="Arial" panose="020B0604020202020204" pitchFamily="34" charset="0"/>
              </a:rPr>
              <a:t>Support Care Plans and communicate necessary changes </a:t>
            </a:r>
          </a:p>
          <a:p>
            <a:pPr lvl="1">
              <a:buClr>
                <a:schemeClr val="accent1">
                  <a:lumMod val="75000"/>
                </a:schemeClr>
              </a:buClr>
              <a:buFont typeface="Wingdings" panose="05000000000000000000" pitchFamily="2" charset="2"/>
              <a:buChar char="q"/>
            </a:pPr>
            <a:r>
              <a:rPr lang="en-US" sz="1400" dirty="0">
                <a:latin typeface="Arial" panose="020B0604020202020204" pitchFamily="34" charset="0"/>
                <a:cs typeface="Arial" panose="020B0604020202020204" pitchFamily="34" charset="0"/>
              </a:rPr>
              <a:t>Support continuity of care and coordination across care settings </a:t>
            </a:r>
          </a:p>
          <a:p>
            <a:pPr lvl="1">
              <a:buClr>
                <a:schemeClr val="accent1">
                  <a:lumMod val="75000"/>
                </a:schemeClr>
              </a:buClr>
              <a:buFont typeface="Wingdings" panose="05000000000000000000" pitchFamily="2" charset="2"/>
              <a:buChar char="q"/>
            </a:pPr>
            <a:r>
              <a:rPr lang="en-US" sz="1400" dirty="0">
                <a:latin typeface="Arial" panose="020B0604020202020204" pitchFamily="34" charset="0"/>
                <a:cs typeface="Arial" panose="020B0604020202020204" pitchFamily="34" charset="0"/>
              </a:rPr>
              <a:t>Participate in ICT </a:t>
            </a:r>
          </a:p>
          <a:p>
            <a:pPr lvl="1">
              <a:buClr>
                <a:schemeClr val="accent1">
                  <a:lumMod val="75000"/>
                </a:schemeClr>
              </a:buClr>
              <a:buFont typeface="Wingdings" panose="05000000000000000000" pitchFamily="2" charset="2"/>
              <a:buChar char="q"/>
            </a:pPr>
            <a:r>
              <a:rPr lang="en-US" sz="1400" dirty="0">
                <a:latin typeface="Arial" panose="020B0604020202020204" pitchFamily="34" charset="0"/>
                <a:cs typeface="Arial" panose="020B0604020202020204" pitchFamily="34" charset="0"/>
              </a:rPr>
              <a:t>Deliver evidenced based care aligned with clinical guidelines </a:t>
            </a:r>
          </a:p>
          <a:p>
            <a:pPr marL="0" indent="0">
              <a:buNone/>
            </a:pPr>
            <a:endParaRPr lang="en-US" sz="1400" dirty="0">
              <a:latin typeface="Arial" panose="020B0604020202020204" pitchFamily="34" charset="0"/>
              <a:cs typeface="Arial" panose="020B0604020202020204" pitchFamily="34" charset="0"/>
            </a:endParaRPr>
          </a:p>
          <a:p>
            <a:endParaRPr lang="en-US" sz="1400" dirty="0">
              <a:latin typeface="Arial" panose="020B0604020202020204" pitchFamily="34" charset="0"/>
              <a:cs typeface="Arial" panose="020B0604020202020204" pitchFamily="34" charset="0"/>
            </a:endParaRPr>
          </a:p>
        </p:txBody>
      </p:sp>
      <p:sp>
        <p:nvSpPr>
          <p:cNvPr id="6" name="object 3">
            <a:extLst>
              <a:ext uri="{FF2B5EF4-FFF2-40B4-BE49-F238E27FC236}">
                <a16:creationId xmlns:a16="http://schemas.microsoft.com/office/drawing/2014/main" id="{408082DC-E757-ADDF-4021-EB4DDF967213}"/>
              </a:ext>
            </a:extLst>
          </p:cNvPr>
          <p:cNvSpPr txBox="1"/>
          <p:nvPr/>
        </p:nvSpPr>
        <p:spPr>
          <a:xfrm>
            <a:off x="457200" y="4898305"/>
            <a:ext cx="6778504" cy="138499"/>
          </a:xfrm>
          <a:prstGeom prst="rect">
            <a:avLst/>
          </a:prstGeom>
          <a:solidFill>
            <a:schemeClr val="bg1"/>
          </a:solidFill>
          <a:ln w="12700">
            <a:noFill/>
          </a:ln>
        </p:spPr>
        <p:txBody>
          <a:bodyPr vert="horz" wrap="square" lIns="0" tIns="0" rIns="0" bIns="0" rtlCol="0">
            <a:spAutoFit/>
          </a:bodyPr>
          <a:lstStyle/>
          <a:p>
            <a:pPr marL="12700">
              <a:lnSpc>
                <a:spcPct val="100000"/>
              </a:lnSpc>
            </a:pPr>
            <a:r>
              <a:rPr sz="900">
                <a:latin typeface="Nunito" pitchFamily="2" charset="77"/>
                <a:ea typeface="Open Sans" panose="020B0606030504020204" pitchFamily="34" charset="0"/>
                <a:cs typeface="Open Sans" panose="020B0606030504020204" pitchFamily="34" charset="0"/>
              </a:rPr>
              <a:t>Regulations at </a:t>
            </a:r>
            <a:r>
              <a:rPr sz="900" b="1">
                <a:latin typeface="Nunito" pitchFamily="2" charset="77"/>
                <a:ea typeface="Open Sans" panose="020B0606030504020204" pitchFamily="34" charset="0"/>
                <a:cs typeface="Open Sans" panose="020B0606030504020204" pitchFamily="34" charset="0"/>
              </a:rPr>
              <a:t>42 CFR §422.101(f)(2)(iii-v); 42 CFR §422.152(g)(2)(vii-x) </a:t>
            </a:r>
            <a:r>
              <a:rPr sz="900">
                <a:latin typeface="Nunito" pitchFamily="2" charset="77"/>
                <a:ea typeface="Open Sans" panose="020B0606030504020204" pitchFamily="34" charset="0"/>
                <a:cs typeface="Open Sans" panose="020B0606030504020204" pitchFamily="34" charset="0"/>
              </a:rPr>
              <a:t>require all SNPs to coordinate the delivery of care.</a:t>
            </a:r>
          </a:p>
        </p:txBody>
      </p:sp>
    </p:spTree>
    <p:extLst>
      <p:ext uri="{BB962C8B-B14F-4D97-AF65-F5344CB8AC3E}">
        <p14:creationId xmlns:p14="http://schemas.microsoft.com/office/powerpoint/2010/main" val="14599731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B4FE3B-B62D-B69B-5BC4-FB21F271063F}"/>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BEA00652-149D-8016-83C0-6AB8BEC6E727}"/>
              </a:ext>
            </a:extLst>
          </p:cNvPr>
          <p:cNvSpPr>
            <a:spLocks noGrp="1"/>
          </p:cNvSpPr>
          <p:nvPr>
            <p:ph type="body" sz="quarter" idx="12"/>
          </p:nvPr>
        </p:nvSpPr>
        <p:spPr>
          <a:xfrm>
            <a:off x="306004" y="1142944"/>
            <a:ext cx="8531991" cy="3569333"/>
          </a:xfrm>
        </p:spPr>
        <p:txBody>
          <a:bodyPr lIns="0" tIns="0" rIns="0" bIns="0" anchor="t"/>
          <a:lstStyle/>
          <a:p>
            <a:pPr marL="0" indent="0" algn="ctr">
              <a:spcBef>
                <a:spcPts val="600"/>
              </a:spcBef>
              <a:buNone/>
            </a:pPr>
            <a:r>
              <a:rPr lang="en-US" sz="1800" b="1" dirty="0">
                <a:solidFill>
                  <a:schemeClr val="accent2"/>
                </a:solidFill>
                <a:latin typeface="Nunito"/>
                <a:ea typeface="Open Sans"/>
                <a:cs typeface="Open Sans"/>
              </a:rPr>
              <a:t>Thank you for completing the 2026 SNP MOC Training.</a:t>
            </a:r>
            <a:endParaRPr lang="en-US" sz="1800" b="1" dirty="0">
              <a:solidFill>
                <a:schemeClr val="accent2"/>
              </a:solidFill>
            </a:endParaRPr>
          </a:p>
          <a:p>
            <a:pPr marL="0" indent="0">
              <a:spcBef>
                <a:spcPts val="600"/>
              </a:spcBef>
              <a:buNone/>
            </a:pPr>
            <a:endParaRPr lang="en-US" sz="1600" dirty="0"/>
          </a:p>
          <a:p>
            <a:pPr marL="398463" lvl="1" indent="0">
              <a:lnSpc>
                <a:spcPct val="200000"/>
              </a:lnSpc>
              <a:spcBef>
                <a:spcPts val="600"/>
              </a:spcBef>
              <a:buNone/>
            </a:pPr>
            <a:r>
              <a:rPr lang="en-US" sz="1600" dirty="0">
                <a:latin typeface="Nunito"/>
                <a:ea typeface="Open Sans"/>
                <a:cs typeface="Open Sans"/>
              </a:rPr>
              <a:t>If you are a provider, please attest to completion at </a:t>
            </a:r>
            <a:r>
              <a:rPr lang="en-US" sz="1600" dirty="0">
                <a:latin typeface="Nunito"/>
                <a:ea typeface="Open Sans"/>
                <a:cs typeface="Open Sans"/>
                <a:hlinkClick r:id="rId2"/>
              </a:rPr>
              <a:t>https://atriohp.com/oregon/providers/provider-resources/</a:t>
            </a:r>
            <a:r>
              <a:rPr lang="en-US" sz="1600" dirty="0">
                <a:latin typeface="Nunito"/>
                <a:ea typeface="Open Sans"/>
                <a:cs typeface="Open Sans"/>
              </a:rPr>
              <a:t>     </a:t>
            </a:r>
          </a:p>
          <a:p>
            <a:pPr marL="398463" lvl="1" indent="0">
              <a:spcBef>
                <a:spcPts val="600"/>
              </a:spcBef>
              <a:buNone/>
            </a:pPr>
            <a:endParaRPr lang="en-US" sz="1600" dirty="0"/>
          </a:p>
          <a:p>
            <a:pPr marL="398463" lvl="1" indent="0">
              <a:spcBef>
                <a:spcPts val="600"/>
              </a:spcBef>
              <a:buNone/>
            </a:pPr>
            <a:endParaRPr lang="en-US" sz="1600" dirty="0"/>
          </a:p>
          <a:p>
            <a:pPr marL="398463" lvl="1" indent="0">
              <a:spcBef>
                <a:spcPts val="600"/>
              </a:spcBef>
              <a:buNone/>
            </a:pPr>
            <a:r>
              <a:rPr lang="en-US" sz="1600" dirty="0">
                <a:latin typeface="Nunito"/>
                <a:ea typeface="Open Sans"/>
                <a:cs typeface="Open Sans"/>
              </a:rPr>
              <a:t>Questions about this training may be sent to </a:t>
            </a:r>
            <a:r>
              <a:rPr lang="en-US" sz="1600" dirty="0">
                <a:latin typeface="Nunito"/>
                <a:ea typeface="Open Sans"/>
                <a:cs typeface="Open Sans"/>
                <a:hlinkClick r:id="rId3"/>
              </a:rPr>
              <a:t>dsnpcm@atriohp.com</a:t>
            </a:r>
            <a:r>
              <a:rPr lang="en-US" sz="1600" dirty="0">
                <a:latin typeface="Nunito"/>
                <a:ea typeface="Open Sans"/>
                <a:cs typeface="Open Sans"/>
              </a:rPr>
              <a:t>. </a:t>
            </a:r>
            <a:endParaRPr lang="en-US" sz="1600" dirty="0"/>
          </a:p>
          <a:p>
            <a:pPr marL="0" indent="0">
              <a:spcBef>
                <a:spcPts val="600"/>
              </a:spcBef>
              <a:buNone/>
            </a:pPr>
            <a:endParaRPr lang="en-US" sz="1600" dirty="0"/>
          </a:p>
          <a:p>
            <a:pPr marL="0" indent="0">
              <a:spcBef>
                <a:spcPts val="600"/>
              </a:spcBef>
              <a:buNone/>
            </a:pPr>
            <a:endParaRPr lang="en-US" sz="1600" dirty="0"/>
          </a:p>
          <a:p>
            <a:pPr marL="0" indent="0">
              <a:buNone/>
            </a:pPr>
            <a:endParaRPr lang="en-US" dirty="0"/>
          </a:p>
          <a:p>
            <a:endParaRPr lang="en-US" dirty="0"/>
          </a:p>
        </p:txBody>
      </p:sp>
      <p:sp>
        <p:nvSpPr>
          <p:cNvPr id="6" name="object 3">
            <a:extLst>
              <a:ext uri="{FF2B5EF4-FFF2-40B4-BE49-F238E27FC236}">
                <a16:creationId xmlns:a16="http://schemas.microsoft.com/office/drawing/2014/main" id="{167DC9C9-A550-8923-FBAE-535774AB2044}"/>
              </a:ext>
            </a:extLst>
          </p:cNvPr>
          <p:cNvSpPr txBox="1"/>
          <p:nvPr/>
        </p:nvSpPr>
        <p:spPr>
          <a:xfrm>
            <a:off x="457200" y="4898305"/>
            <a:ext cx="6778504" cy="138499"/>
          </a:xfrm>
          <a:prstGeom prst="rect">
            <a:avLst/>
          </a:prstGeom>
          <a:solidFill>
            <a:schemeClr val="bg1"/>
          </a:solidFill>
          <a:ln w="12700">
            <a:noFill/>
          </a:ln>
        </p:spPr>
        <p:txBody>
          <a:bodyPr vert="horz" wrap="square" lIns="0" tIns="0" rIns="0" bIns="0" rtlCol="0">
            <a:spAutoFit/>
          </a:bodyPr>
          <a:lstStyle/>
          <a:p>
            <a:pPr marL="12700">
              <a:lnSpc>
                <a:spcPct val="100000"/>
              </a:lnSpc>
            </a:pPr>
            <a:r>
              <a:rPr sz="900" dirty="0">
                <a:latin typeface="Nunito" pitchFamily="2" charset="77"/>
                <a:ea typeface="Open Sans" panose="020B0606030504020204" pitchFamily="34" charset="0"/>
                <a:cs typeface="Open Sans" panose="020B0606030504020204" pitchFamily="34" charset="0"/>
              </a:rPr>
              <a:t>Regulations at </a:t>
            </a:r>
            <a:r>
              <a:rPr sz="900" b="1" dirty="0">
                <a:latin typeface="Nunito" pitchFamily="2" charset="77"/>
                <a:ea typeface="Open Sans" panose="020B0606030504020204" pitchFamily="34" charset="0"/>
                <a:cs typeface="Open Sans" panose="020B0606030504020204" pitchFamily="34" charset="0"/>
              </a:rPr>
              <a:t>42 CFR §422.101(f)(2)(iii-v); 42 CFR §422.152(g)(2)(vii-x) </a:t>
            </a:r>
            <a:r>
              <a:rPr sz="900" dirty="0">
                <a:latin typeface="Nunito" pitchFamily="2" charset="77"/>
                <a:ea typeface="Open Sans" panose="020B0606030504020204" pitchFamily="34" charset="0"/>
                <a:cs typeface="Open Sans" panose="020B0606030504020204" pitchFamily="34" charset="0"/>
              </a:rPr>
              <a:t>require all SNPs to coordinate the delivery of care.</a:t>
            </a:r>
          </a:p>
        </p:txBody>
      </p:sp>
      <p:sp>
        <p:nvSpPr>
          <p:cNvPr id="2" name="TextBox 1">
            <a:extLst>
              <a:ext uri="{FF2B5EF4-FFF2-40B4-BE49-F238E27FC236}">
                <a16:creationId xmlns:a16="http://schemas.microsoft.com/office/drawing/2014/main" id="{A21338C7-4494-707E-F785-ACF391D45652}"/>
              </a:ext>
            </a:extLst>
          </p:cNvPr>
          <p:cNvSpPr txBox="1"/>
          <p:nvPr/>
        </p:nvSpPr>
        <p:spPr>
          <a:xfrm>
            <a:off x="914400" y="62887"/>
            <a:ext cx="5152445" cy="523220"/>
          </a:xfrm>
          <a:prstGeom prst="rect">
            <a:avLst/>
          </a:prstGeom>
          <a:noFill/>
        </p:spPr>
        <p:txBody>
          <a:bodyPr wrap="square" rtlCol="0">
            <a:spAutoFit/>
          </a:bodyPr>
          <a:lstStyle/>
          <a:p>
            <a:r>
              <a:rPr lang="en-US" sz="2800" b="1" dirty="0">
                <a:solidFill>
                  <a:schemeClr val="bg1"/>
                </a:solidFill>
              </a:rPr>
              <a:t>Attestation</a:t>
            </a:r>
            <a:r>
              <a:rPr lang="en-US" dirty="0"/>
              <a:t> </a:t>
            </a:r>
          </a:p>
        </p:txBody>
      </p:sp>
    </p:spTree>
    <p:extLst>
      <p:ext uri="{BB962C8B-B14F-4D97-AF65-F5344CB8AC3E}">
        <p14:creationId xmlns:p14="http://schemas.microsoft.com/office/powerpoint/2010/main" val="2438820254"/>
      </p:ext>
    </p:extLst>
  </p:cSld>
  <p:clrMapOvr>
    <a:masterClrMapping/>
  </p:clrMapOvr>
</p:sld>
</file>

<file path=ppt/theme/theme1.xml><?xml version="1.0" encoding="utf-8"?>
<a:theme xmlns:a="http://schemas.openxmlformats.org/drawingml/2006/main" name="1_Office Theme">
  <a:themeElements>
    <a:clrScheme name="ATRIO">
      <a:dk1>
        <a:srgbClr val="000000"/>
      </a:dk1>
      <a:lt1>
        <a:srgbClr val="FFFFFF"/>
      </a:lt1>
      <a:dk2>
        <a:srgbClr val="373737"/>
      </a:dk2>
      <a:lt2>
        <a:srgbClr val="DDDDDD"/>
      </a:lt2>
      <a:accent1>
        <a:srgbClr val="115E67"/>
      </a:accent1>
      <a:accent2>
        <a:srgbClr val="509E2F"/>
      </a:accent2>
      <a:accent3>
        <a:srgbClr val="D0DF00"/>
      </a:accent3>
      <a:accent4>
        <a:srgbClr val="AF272F"/>
      </a:accent4>
      <a:accent5>
        <a:srgbClr val="F1B434"/>
      </a:accent5>
      <a:accent6>
        <a:srgbClr val="93328E"/>
      </a:accent6>
      <a:hlink>
        <a:srgbClr val="115E67"/>
      </a:hlink>
      <a:folHlink>
        <a:srgbClr val="509E2F"/>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w="9525">
          <a:solidFill>
            <a:schemeClr val="tx2"/>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ATRIO-Presentation 2.18.16" id="{079FC1AF-33AB-42EA-9ED4-C84ACACE8FE9}" vid="{A09AD21E-1558-4858-A872-4DF3EA07C87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37C079E19EFE4749A0D6E883F36846BD" ma:contentTypeVersion="16" ma:contentTypeDescription="Create a new document." ma:contentTypeScope="" ma:versionID="db2f5e3b6c67d31133c05b6926a5e30a">
  <xsd:schema xmlns:xsd="http://www.w3.org/2001/XMLSchema" xmlns:xs="http://www.w3.org/2001/XMLSchema" xmlns:p="http://schemas.microsoft.com/office/2006/metadata/properties" xmlns:ns2="416873d0-be5f-44fe-a2af-af5e1a2701f9" xmlns:ns3="cbce6c06-8a8e-4222-a789-1012728feea0" targetNamespace="http://schemas.microsoft.com/office/2006/metadata/properties" ma:root="true" ma:fieldsID="2e3c2a46c16865a347dbe8e423ce0c32" ns2:_="" ns3:_="">
    <xsd:import namespace="416873d0-be5f-44fe-a2af-af5e1a2701f9"/>
    <xsd:import namespace="cbce6c06-8a8e-4222-a789-1012728feea0"/>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Notes"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Trac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6873d0-be5f-44fe-a2af-af5e1a2701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Notes" ma:index="12" nillable="true" ma:displayName="Notes" ma:format="Dropdown" ma:internalName="Notes">
      <xsd:simpleType>
        <xsd:restriction base="dms:Text">
          <xsd:maxLength value="255"/>
        </xsd:restriction>
      </xsd:simpleType>
    </xsd:element>
    <xsd:element name="MediaServiceObjectDetectorVersions" ma:index="13" nillable="true" ma:displayName="MediaServiceObjectDetectorVersions" ma:hidden="true" ma:indexed="true" ma:internalName="MediaServiceObjectDetectorVersions" ma:readOnly="true">
      <xsd:simpleType>
        <xsd:restriction base="dms:Text"/>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c7c4f2d8-8f4f-4fb9-bc7c-014675c29df5"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Tracy" ma:index="23" nillable="true" ma:displayName="Tracy " ma:description="reviewed " ma:format="Dropdown" ma:internalName="Tracy">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bce6c06-8a8e-4222-a789-1012728feea0"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d8acc9aa-32f9-44f5-b3b4-941b7e5760a0}" ma:internalName="TaxCatchAll" ma:showField="CatchAllData" ma:web="cbce6c06-8a8e-4222-a789-1012728feea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Notes xmlns="416873d0-be5f-44fe-a2af-af5e1a2701f9" xsi:nil="true"/>
    <SharedWithUsers xmlns="cbce6c06-8a8e-4222-a789-1012728feea0">
      <UserInfo>
        <DisplayName>Amanda Klunk</DisplayName>
        <AccountId>26</AccountId>
        <AccountType/>
      </UserInfo>
      <UserInfo>
        <DisplayName>Yoleine Luma</DisplayName>
        <AccountId>92</AccountId>
        <AccountType/>
      </UserInfo>
    </SharedWithUsers>
    <lcf76f155ced4ddcb4097134ff3c332f xmlns="416873d0-be5f-44fe-a2af-af5e1a2701f9">
      <Terms xmlns="http://schemas.microsoft.com/office/infopath/2007/PartnerControls"/>
    </lcf76f155ced4ddcb4097134ff3c332f>
    <TaxCatchAll xmlns="cbce6c06-8a8e-4222-a789-1012728feea0" xsi:nil="true"/>
    <Tracy xmlns="416873d0-be5f-44fe-a2af-af5e1a2701f9" xsi:nil="true"/>
  </documentManagement>
</p:properties>
</file>

<file path=customXml/itemProps1.xml><?xml version="1.0" encoding="utf-8"?>
<ds:datastoreItem xmlns:ds="http://schemas.openxmlformats.org/officeDocument/2006/customXml" ds:itemID="{CA881122-519B-4250-A59C-182CACE76512}">
  <ds:schemaRefs>
    <ds:schemaRef ds:uri="http://schemas.microsoft.com/sharepoint/v3/contenttype/forms"/>
  </ds:schemaRefs>
</ds:datastoreItem>
</file>

<file path=customXml/itemProps2.xml><?xml version="1.0" encoding="utf-8"?>
<ds:datastoreItem xmlns:ds="http://schemas.openxmlformats.org/officeDocument/2006/customXml" ds:itemID="{A27E2CC7-312D-4422-95C3-3BE6D110AC8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16873d0-be5f-44fe-a2af-af5e1a2701f9"/>
    <ds:schemaRef ds:uri="cbce6c06-8a8e-4222-a789-1012728feea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3FF5B44-2C47-4521-B982-2A93DF5011A1}">
  <ds:schemaRefs>
    <ds:schemaRef ds:uri="http://schemas.microsoft.com/office/infopath/2007/PartnerControls"/>
    <ds:schemaRef ds:uri="cbce6c06-8a8e-4222-a789-1012728feea0"/>
    <ds:schemaRef ds:uri="http://www.w3.org/XML/1998/namespace"/>
    <ds:schemaRef ds:uri="http://purl.org/dc/elements/1.1/"/>
    <ds:schemaRef ds:uri="http://schemas.microsoft.com/office/2006/metadata/properties"/>
    <ds:schemaRef ds:uri="http://schemas.microsoft.com/office/2006/documentManagement/types"/>
    <ds:schemaRef ds:uri="416873d0-be5f-44fe-a2af-af5e1a2701f9"/>
    <ds:schemaRef ds:uri="http://schemas.openxmlformats.org/package/2006/metadata/core-properties"/>
    <ds:schemaRef ds:uri="http://purl.org/dc/dcmityp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30288</TotalTime>
  <Words>1502</Words>
  <Application>Microsoft Office PowerPoint</Application>
  <PresentationFormat>On-screen Show (16:9)</PresentationFormat>
  <Paragraphs>147</Paragraphs>
  <Slides>17</Slides>
  <Notes>0</Notes>
  <HiddenSlides>0</HiddenSlides>
  <MMClips>0</MMClips>
  <ScaleCrop>false</ScaleCrop>
  <HeadingPairs>
    <vt:vector size="6" baseType="variant">
      <vt:variant>
        <vt:lpstr>Fonts Used</vt:lpstr>
      </vt:variant>
      <vt:variant>
        <vt:i4>14</vt:i4>
      </vt:variant>
      <vt:variant>
        <vt:lpstr>Theme</vt:lpstr>
      </vt:variant>
      <vt:variant>
        <vt:i4>1</vt:i4>
      </vt:variant>
      <vt:variant>
        <vt:lpstr>Slide Titles</vt:lpstr>
      </vt:variant>
      <vt:variant>
        <vt:i4>17</vt:i4>
      </vt:variant>
    </vt:vector>
  </HeadingPairs>
  <TitlesOfParts>
    <vt:vector size="32" baseType="lpstr">
      <vt:lpstr>Aptos</vt:lpstr>
      <vt:lpstr>Arial</vt:lpstr>
      <vt:lpstr>Calibri</vt:lpstr>
      <vt:lpstr>Gill Sans</vt:lpstr>
      <vt:lpstr>Helvetica Light</vt:lpstr>
      <vt:lpstr>Nunito</vt:lpstr>
      <vt:lpstr>Nunito Light</vt:lpstr>
      <vt:lpstr>Nunito SemiBold</vt:lpstr>
      <vt:lpstr>Open Sans</vt:lpstr>
      <vt:lpstr>Open Sans Light</vt:lpstr>
      <vt:lpstr>Open Sans SemiBold</vt:lpstr>
      <vt:lpstr>System Font Regular</vt:lpstr>
      <vt:lpstr>Trajan Pro 3</vt:lpstr>
      <vt:lpstr>Wingdings</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Twospace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Kent Bell</dc:creator>
  <cp:lastModifiedBy>Erica Dillard</cp:lastModifiedBy>
  <cp:revision>104</cp:revision>
  <cp:lastPrinted>2026-09-22T23:54:05Z</cp:lastPrinted>
  <dcterms:created xsi:type="dcterms:W3CDTF">2016-02-17T05:59:36Z</dcterms:created>
  <dcterms:modified xsi:type="dcterms:W3CDTF">2026-10-13T23:51:02Z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0x01010037C079E19EFE4749A0D6E883F36846BD</vt:lpwstr>
  </property>
  <property fmtid="{D5CDD505-2E9C-101B-9397-08002B2CF9AE}" pid="3" name="MediaServiceImageTags">
    <vt:lpwstr/>
  </property>
</Properties>
</file>